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5.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5.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75.jpeg" ContentType="image/jpeg"/>
  <Override PartName="/ppt/media/image43.png" ContentType="image/png"/>
  <Override PartName="/ppt/media/image42.png" ContentType="image/png"/>
  <Override PartName="/ppt/media/image41.png" ContentType="image/png"/>
  <Override PartName="/ppt/media/image40.png" ContentType="image/png"/>
  <Override PartName="/ppt/media/image36.png" ContentType="image/png"/>
  <Override PartName="/ppt/media/image18.png" ContentType="image/png"/>
  <Override PartName="/ppt/media/image60.png" ContentType="image/png"/>
  <Override PartName="/ppt/media/image20.png" ContentType="image/png"/>
  <Override PartName="/ppt/media/image57.png" ContentType="image/png"/>
  <Override PartName="/ppt/media/image22.png" ContentType="image/png"/>
  <Override PartName="/ppt/media/image59.png" ContentType="image/png"/>
  <Override PartName="/ppt/media/image58.png" ContentType="image/png"/>
  <Override PartName="/ppt/media/image23.png" ContentType="image/png"/>
  <Override PartName="/ppt/media/image73.png" ContentType="image/png"/>
  <Override PartName="/ppt/media/image35.png" ContentType="image/png"/>
  <Override PartName="/ppt/media/image17.png" ContentType="image/png"/>
  <Override PartName="/ppt/media/image5.png" ContentType="image/png"/>
  <Override PartName="/ppt/media/image72.png" ContentType="image/png"/>
  <Override PartName="/ppt/media/image70.png" ContentType="image/png"/>
  <Override PartName="/ppt/media/image28.png" ContentType="image/png"/>
  <Override PartName="/ppt/media/image6.jpeg" ContentType="image/jpeg"/>
  <Override PartName="/ppt/media/image71.png" ContentType="image/png"/>
  <Override PartName="/ppt/media/image29.png" ContentType="image/png"/>
  <Override PartName="/ppt/media/image69.png" ContentType="image/png"/>
  <Override PartName="/ppt/media/image32.png" ContentType="image/png"/>
  <Override PartName="/ppt/media/image24.png" ContentType="image/png"/>
  <Override PartName="/ppt/media/image68.jpeg" ContentType="image/jpeg"/>
  <Override PartName="/ppt/media/image31.png" ContentType="image/png"/>
  <Override PartName="/ppt/media/image67.png" ContentType="image/png"/>
  <Override PartName="/ppt/media/image30.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jpeg" ContentType="image/jpeg"/>
  <Override PartName="/ppt/media/image74.png" ContentType="image/png"/>
  <Override PartName="/ppt/media/image25.png" ContentType="image/png"/>
  <Override PartName="/ppt/media/image2.png" ContentType="image/png"/>
  <Override PartName="/ppt/media/image14.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0.png" ContentType="image/png"/>
  <Override PartName="/ppt/media/image21.png" ContentType="image/png"/>
  <Override PartName="/ppt/media/image1.jpeg" ContentType="image/jpeg"/>
  <Override PartName="/ppt/media/image47.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5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r>
              <a:rPr b="0" lang="en-US" sz="1400" spc="-1" strike="noStrike">
                <a:latin typeface="Times New Roman"/>
              </a:rPr>
              <a:t>&lt;date/time&gt;</a:t>
            </a:r>
            <a:endParaRPr b="0" lang="en-US"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fld id="{F60D857E-EAAD-4847-A62B-3DAFB5F6C4B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4240" cy="3084120"/>
          </a:xfrm>
          <a:prstGeom prst="rect">
            <a:avLst/>
          </a:prstGeom>
          <a:ln w="0">
            <a:noFill/>
          </a:ln>
        </p:spPr>
      </p:sp>
      <p:sp>
        <p:nvSpPr>
          <p:cNvPr id="32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330"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6578DA6-20B1-4701-9224-6043346096DE}"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4240" cy="3084120"/>
          </a:xfrm>
          <a:prstGeom prst="rect">
            <a:avLst/>
          </a:prstGeom>
          <a:ln w="0">
            <a:noFill/>
          </a:ln>
        </p:spPr>
      </p:sp>
      <p:sp>
        <p:nvSpPr>
          <p:cNvPr id="32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324"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273AA9A-B348-46B7-916A-FC1E4754CE1E}"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4240" cy="3084120"/>
          </a:xfrm>
          <a:prstGeom prst="rect">
            <a:avLst/>
          </a:prstGeom>
          <a:ln w="0">
            <a:noFill/>
          </a:ln>
        </p:spPr>
      </p:sp>
      <p:sp>
        <p:nvSpPr>
          <p:cNvPr id="33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333"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A201E12-AB14-4F2B-B7E8-88D8EF76A5A7}"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4240" cy="3084120"/>
          </a:xfrm>
          <a:prstGeom prst="rect">
            <a:avLst/>
          </a:prstGeom>
          <a:ln w="0">
            <a:noFill/>
          </a:ln>
        </p:spPr>
      </p:sp>
      <p:sp>
        <p:nvSpPr>
          <p:cNvPr id="32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327"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DAAF61D-5924-4619-9D95-88F0B81321D7}"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EdwardAirs/CapStoneMaster.git" TargetMode="External"/><Relationship Id="rId3" Type="http://schemas.openxmlformats.org/officeDocument/2006/relationships/image" Target="../media/image2.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ithub.com/EdwardAirs/CapStoneMaster/blob/main/Data%20Wrangling.ipynb"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github.com/EdwardAirs/CapStoneMaster/blob/main/EDA-Pandas-Matplotlib.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github.com/EdwardAirs/CapStoneMaster/blob/main/Visual%20Analytics%20Folium.ipynb"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ithub.com/EdwardAirs/CapStoneMaster/blob/main/SpaceX_Plotly_Dashboard.py"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github.com/EdwardAirs/CapStoneMaster/blob/main/SpaceX_Machine%20Learning%20Prediction_Part_5.ipynb"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github.com/EdwardAirs/CapStoneMaster/blob/2ba2c21f67a60069f24c73ac0f166a213550b792/001-Data-Collection.ipynb"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github.com/EdwardAirs/CapStoneMaster/blob/2ba2c21f67a60069f24c73ac0f166a213550b792/001-Data-Collection.ipynb" TargetMode="External"/><Relationship Id="rId3" Type="http://schemas.openxmlformats.org/officeDocument/2006/relationships/hyperlink" Target="https://cf-courses-data.s3.us.cloud-object-storage.appdomain.cloud/" TargetMode="External"/><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8" name="TextBox 5"/>
          <p:cNvSpPr/>
          <p:nvPr/>
        </p:nvSpPr>
        <p:spPr>
          <a:xfrm>
            <a:off x="888480" y="4568760"/>
            <a:ext cx="6198120" cy="1223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e7e6e6"/>
                </a:solidFill>
                <a:latin typeface="Abadi"/>
                <a:ea typeface="SF Pro"/>
              </a:rPr>
              <a:t>Edward Richard Airs</a:t>
            </a:r>
            <a:endParaRPr b="0" lang="en-US" sz="1800" spc="-1" strike="noStrike">
              <a:latin typeface="Arial"/>
            </a:endParaRPr>
          </a:p>
          <a:p>
            <a:pPr>
              <a:lnSpc>
                <a:spcPct val="100000"/>
              </a:lnSpc>
            </a:pPr>
            <a:r>
              <a:rPr b="0" lang="en-US" sz="1800" spc="-1" strike="noStrike">
                <a:solidFill>
                  <a:srgbClr val="e7e6e6"/>
                </a:solidFill>
                <a:latin typeface="Abadi"/>
                <a:ea typeface="SF Pro"/>
              </a:rPr>
              <a:t>December 2021</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d23d5"/>
                </a:solidFill>
                <a:latin typeface="Abadi"/>
                <a:ea typeface="SF Pro"/>
                <a:hlinkClick r:id="rId2"/>
              </a:rPr>
              <a:t>https://github.com/EdwardAirs/CapStoneMaster.git</a:t>
            </a:r>
            <a:endParaRPr b="0" lang="en-US" sz="1800" spc="-1" strike="noStrike">
              <a:latin typeface="Arial"/>
            </a:endParaRPr>
          </a:p>
        </p:txBody>
      </p:sp>
      <p:pic>
        <p:nvPicPr>
          <p:cNvPr id="159" name="Picture 2" descr="IBM Skills Network Logo - Horizontal-noai copy.png"/>
          <p:cNvPicPr/>
          <p:nvPr/>
        </p:nvPicPr>
        <p:blipFill>
          <a:blip r:embed="rId3"/>
          <a:stretch/>
        </p:blipFill>
        <p:spPr>
          <a:xfrm>
            <a:off x="889920" y="676800"/>
            <a:ext cx="2102040" cy="6271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DB3F734-B866-4517-A947-15ED21021588}" type="slidenum">
              <a:rPr b="0" lang="en-US" sz="1600" spc="-1" strike="noStrike">
                <a:solidFill>
                  <a:srgbClr val="1c7ddb"/>
                </a:solidFill>
                <a:latin typeface="Abadi"/>
                <a:ea typeface="DejaVu Sans"/>
              </a:rPr>
              <a:t>9</a:t>
            </a:fld>
            <a:endParaRPr b="0" lang="en-US" sz="1600" spc="-1" strike="noStrike">
              <a:latin typeface="Arial"/>
            </a:endParaRPr>
          </a:p>
        </p:txBody>
      </p:sp>
      <p:sp>
        <p:nvSpPr>
          <p:cNvPr id="194" name="Content Placeholder 4"/>
          <p:cNvSpPr/>
          <p:nvPr/>
        </p:nvSpPr>
        <p:spPr>
          <a:xfrm>
            <a:off x="770040" y="1440000"/>
            <a:ext cx="8973360" cy="4349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pc="-1" strike="noStrike">
                <a:solidFill>
                  <a:srgbClr val="292929"/>
                </a:solidFill>
                <a:latin typeface="Arial"/>
                <a:ea typeface="DejaVu Sans"/>
              </a:rPr>
              <a:t>In the Data Wrangling process we discover more insights of the data set provided. </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292929"/>
                </a:solidFill>
                <a:latin typeface="Arial"/>
                <a:ea typeface="DejaVu Sans"/>
              </a:rPr>
              <a:t>At first I calculated the percentage of the missing values in each attribute with the functions of isnull(), .sum() and .count() as following:</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df.isnull().sum()/df.count()*100</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292929"/>
                </a:solidFill>
                <a:latin typeface="Arial"/>
                <a:ea typeface="DejaVu Sans"/>
              </a:rPr>
              <a:t>Revealing a 40.53% of data missing from the “LandingPad” column: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292929"/>
                </a:solidFill>
                <a:latin typeface="Arial"/>
                <a:ea typeface="DejaVu Sans"/>
              </a:rPr>
              <a:t>To understand the data types at hand with the function .dtypes:</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df.dtypes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292929"/>
                </a:solidFill>
                <a:latin typeface="Arial"/>
                <a:ea typeface="DejaVu Sans"/>
              </a:rPr>
              <a:t>Using the method .value_counts() to determine the number of each orbit:</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df['Orbit'].value_counts()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292929"/>
                </a:solidFill>
                <a:latin typeface="Arial"/>
                <a:ea typeface="DejaVu Sans"/>
              </a:rPr>
              <a:t>Then transforming the column “Outcome” to a binary value in the new column ‘Class’:</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 </a:t>
            </a:r>
            <a:r>
              <a:rPr b="0" lang="en-US" sz="1000" spc="-1" strike="noStrike">
                <a:solidFill>
                  <a:srgbClr val="292929"/>
                </a:solidFill>
                <a:highlight>
                  <a:srgbClr val="b2b2b2"/>
                </a:highlight>
                <a:latin typeface="Arial"/>
                <a:ea typeface="DejaVu Sans"/>
              </a:rPr>
              <a:t>for i in df['Outcome']:</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    </a:t>
            </a:r>
            <a:r>
              <a:rPr b="0" lang="en-US" sz="1000" spc="-1" strike="noStrike">
                <a:solidFill>
                  <a:srgbClr val="292929"/>
                </a:solidFill>
                <a:highlight>
                  <a:srgbClr val="b2b2b2"/>
                </a:highlight>
                <a:latin typeface="Arial"/>
                <a:ea typeface="DejaVu Sans"/>
              </a:rPr>
              <a:t>if i in bad_outcomes:</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        </a:t>
            </a:r>
            <a:r>
              <a:rPr b="0" lang="en-US" sz="1000" spc="-1" strike="noStrike">
                <a:solidFill>
                  <a:srgbClr val="292929"/>
                </a:solidFill>
                <a:highlight>
                  <a:srgbClr val="b2b2b2"/>
                </a:highlight>
                <a:latin typeface="Arial"/>
                <a:ea typeface="DejaVu Sans"/>
              </a:rPr>
              <a:t>landing_class.append(0)</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    </a:t>
            </a:r>
            <a:r>
              <a:rPr b="0" lang="en-US" sz="1000" spc="-1" strike="noStrike">
                <a:solidFill>
                  <a:srgbClr val="292929"/>
                </a:solidFill>
                <a:highlight>
                  <a:srgbClr val="b2b2b2"/>
                </a:highlight>
                <a:latin typeface="Arial"/>
                <a:ea typeface="DejaVu Sans"/>
              </a:rPr>
              <a:t>else:</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        </a:t>
            </a:r>
            <a:r>
              <a:rPr b="0" lang="en-US" sz="1000" spc="-1" strike="noStrike">
                <a:solidFill>
                  <a:srgbClr val="292929"/>
                </a:solidFill>
                <a:highlight>
                  <a:srgbClr val="b2b2b2"/>
                </a:highlight>
                <a:latin typeface="Arial"/>
                <a:ea typeface="DejaVu Sans"/>
              </a:rPr>
              <a:t>landing_class.append(1)</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df['Class']=landing_class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292929"/>
                </a:solidFill>
                <a:latin typeface="Arial"/>
                <a:ea typeface="DejaVu Sans"/>
              </a:rPr>
              <a:t>To calculate the success rate resulting in a 0.66 mean value:</a:t>
            </a:r>
            <a:endParaRPr b="0" lang="en-US" sz="1000" spc="-1" strike="noStrike">
              <a:latin typeface="Arial"/>
            </a:endParaRPr>
          </a:p>
          <a:p>
            <a:pPr>
              <a:lnSpc>
                <a:spcPct val="100000"/>
              </a:lnSpc>
            </a:pPr>
            <a:r>
              <a:rPr b="0" lang="en-US" sz="1000" spc="-1" strike="noStrike">
                <a:solidFill>
                  <a:srgbClr val="292929"/>
                </a:solidFill>
                <a:highlight>
                  <a:srgbClr val="b2b2b2"/>
                </a:highlight>
                <a:latin typeface="Arial"/>
                <a:ea typeface="DejaVu Sans"/>
              </a:rPr>
              <a:t> </a:t>
            </a:r>
            <a:r>
              <a:rPr b="0" lang="en-US" sz="1000" spc="-1" strike="noStrike">
                <a:solidFill>
                  <a:srgbClr val="292929"/>
                </a:solidFill>
                <a:highlight>
                  <a:srgbClr val="b2b2b2"/>
                </a:highlight>
                <a:latin typeface="Arial"/>
                <a:ea typeface="DejaVu Sans"/>
              </a:rPr>
              <a:t>df["Class"].mean()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292929"/>
                </a:solidFill>
                <a:latin typeface="Arial"/>
                <a:ea typeface="DejaVu Sans"/>
              </a:rPr>
              <a:t>Git Hub link: </a:t>
            </a:r>
            <a:r>
              <a:rPr b="0" lang="en-US" sz="1000" spc="-1" strike="noStrike" u="sng">
                <a:solidFill>
                  <a:srgbClr val="0563c1"/>
                </a:solidFill>
                <a:uFillTx/>
                <a:latin typeface="Arial"/>
                <a:ea typeface="DejaVu Sans"/>
                <a:hlinkClick r:id="rId2"/>
              </a:rPr>
              <a:t>Data Wrangling.ipynb</a:t>
            </a:r>
            <a:endParaRPr b="0" lang="en-US" sz="1000" spc="-1" strike="noStrike">
              <a:latin typeface="Arial"/>
            </a:endParaRPr>
          </a:p>
        </p:txBody>
      </p:sp>
      <p:sp>
        <p:nvSpPr>
          <p:cNvPr id="19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Wrangling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693E6D0-6223-47C6-8D8F-4A3DD3AB02ED}" type="slidenum">
              <a:rPr b="0" lang="en-US" sz="1600" spc="-1" strike="noStrike">
                <a:solidFill>
                  <a:srgbClr val="1c7ddb"/>
                </a:solidFill>
                <a:latin typeface="Abadi"/>
                <a:ea typeface="DejaVu Sans"/>
              </a:rPr>
              <a:t>10</a:t>
            </a:fld>
            <a:endParaRPr b="0" lang="en-US" sz="1600" spc="-1" strike="noStrike">
              <a:latin typeface="Arial"/>
            </a:endParaRPr>
          </a:p>
        </p:txBody>
      </p:sp>
      <p:sp>
        <p:nvSpPr>
          <p:cNvPr id="197" name="Content Placeholder 4"/>
          <p:cNvSpPr/>
          <p:nvPr/>
        </p:nvSpPr>
        <p:spPr>
          <a:xfrm>
            <a:off x="720000" y="1260000"/>
            <a:ext cx="10618200" cy="5596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00"/>
              </a:spcBef>
            </a:pPr>
            <a:r>
              <a:rPr b="0" lang="en-US" sz="1400" spc="-1" strike="noStrike">
                <a:solidFill>
                  <a:srgbClr val="292929"/>
                </a:solidFill>
                <a:latin typeface="Arial"/>
                <a:ea typeface="DejaVu Sans"/>
              </a:rPr>
              <a:t>Flight Number vs Payload Mass</a:t>
            </a:r>
            <a:endParaRPr b="0" lang="en-US" sz="1400" spc="-1" strike="noStrike">
              <a:latin typeface="Arial"/>
            </a:endParaRPr>
          </a:p>
          <a:p>
            <a:pPr>
              <a:lnSpc>
                <a:spcPct val="100000"/>
              </a:lnSpc>
              <a:spcBef>
                <a:spcPts val="1400"/>
              </a:spcBef>
            </a:pPr>
            <a:r>
              <a:rPr b="0" lang="en-US" sz="1050" spc="-1" strike="noStrike">
                <a:solidFill>
                  <a:srgbClr val="292929"/>
                </a:solidFill>
                <a:latin typeface="Arial"/>
                <a:ea typeface="DejaVu Sans"/>
              </a:rPr>
              <a:t>To view the correlation between the Flight Number and the Payload Mass success rate</a:t>
            </a:r>
            <a:endParaRPr b="0" lang="en-US" sz="1050" spc="-1" strike="noStrike">
              <a:latin typeface="Arial"/>
            </a:endParaRPr>
          </a:p>
          <a:p>
            <a:pPr>
              <a:lnSpc>
                <a:spcPct val="100000"/>
              </a:lnSpc>
              <a:spcBef>
                <a:spcPts val="1400"/>
              </a:spcBef>
            </a:pPr>
            <a:r>
              <a:rPr b="0" lang="en-US" sz="1400" spc="-1" strike="noStrike">
                <a:solidFill>
                  <a:srgbClr val="292929"/>
                </a:solidFill>
                <a:latin typeface="Arial"/>
                <a:ea typeface="DejaVu Sans"/>
              </a:rPr>
              <a:t>Flight Number vs Launch Site</a:t>
            </a:r>
            <a:endParaRPr b="0" lang="en-US" sz="1400" spc="-1" strike="noStrike">
              <a:latin typeface="Arial"/>
            </a:endParaRPr>
          </a:p>
          <a:p>
            <a:pPr>
              <a:lnSpc>
                <a:spcPct val="100000"/>
              </a:lnSpc>
              <a:spcBef>
                <a:spcPts val="1400"/>
              </a:spcBef>
            </a:pPr>
            <a:r>
              <a:rPr b="0" lang="en-US" sz="1050" spc="-1" strike="noStrike">
                <a:solidFill>
                  <a:srgbClr val="292929"/>
                </a:solidFill>
                <a:latin typeface="Arial"/>
                <a:ea typeface="DejaVu Sans"/>
              </a:rPr>
              <a:t>To view is the success rate of a particular Launch Site</a:t>
            </a:r>
            <a:endParaRPr b="0" lang="en-US" sz="1050" spc="-1" strike="noStrike">
              <a:latin typeface="Arial"/>
            </a:endParaRPr>
          </a:p>
          <a:p>
            <a:pPr>
              <a:lnSpc>
                <a:spcPct val="100000"/>
              </a:lnSpc>
              <a:spcBef>
                <a:spcPts val="1400"/>
              </a:spcBef>
            </a:pPr>
            <a:r>
              <a:rPr b="0" lang="en-US" sz="1400" spc="-1" strike="noStrike">
                <a:solidFill>
                  <a:srgbClr val="292929"/>
                </a:solidFill>
                <a:latin typeface="Arial"/>
                <a:ea typeface="DejaVu Sans"/>
              </a:rPr>
              <a:t>Payload Mass vs Launch Site</a:t>
            </a:r>
            <a:endParaRPr b="0" lang="en-US" sz="1400" spc="-1" strike="noStrike">
              <a:latin typeface="Arial"/>
            </a:endParaRPr>
          </a:p>
          <a:p>
            <a:pPr>
              <a:lnSpc>
                <a:spcPct val="100000"/>
              </a:lnSpc>
              <a:spcBef>
                <a:spcPts val="1400"/>
              </a:spcBef>
            </a:pPr>
            <a:r>
              <a:rPr b="0" lang="en-US" sz="1050" spc="-1" strike="noStrike">
                <a:solidFill>
                  <a:srgbClr val="292929"/>
                </a:solidFill>
                <a:latin typeface="Arial"/>
                <a:ea typeface="DejaVu Sans"/>
              </a:rPr>
              <a:t>To view if a certain Launch pad is directly effected by the Payload</a:t>
            </a:r>
            <a:endParaRPr b="0" lang="en-US" sz="1050" spc="-1" strike="noStrike">
              <a:latin typeface="Arial"/>
            </a:endParaRPr>
          </a:p>
          <a:p>
            <a:pPr>
              <a:lnSpc>
                <a:spcPct val="100000"/>
              </a:lnSpc>
              <a:spcBef>
                <a:spcPts val="1400"/>
              </a:spcBef>
            </a:pPr>
            <a:r>
              <a:rPr b="0" lang="en-US" sz="1400" spc="-1" strike="noStrike">
                <a:solidFill>
                  <a:srgbClr val="292929"/>
                </a:solidFill>
                <a:latin typeface="Arial"/>
                <a:ea typeface="DejaVu Sans"/>
              </a:rPr>
              <a:t>Orbit vs Success Rate</a:t>
            </a:r>
            <a:endParaRPr b="0" lang="en-US" sz="1400" spc="-1" strike="noStrike">
              <a:latin typeface="Arial"/>
            </a:endParaRPr>
          </a:p>
          <a:p>
            <a:pPr>
              <a:lnSpc>
                <a:spcPct val="100000"/>
              </a:lnSpc>
              <a:spcBef>
                <a:spcPts val="1400"/>
              </a:spcBef>
            </a:pPr>
            <a:r>
              <a:rPr b="0" lang="en-US" sz="1000" spc="-1" strike="noStrike">
                <a:solidFill>
                  <a:srgbClr val="292929"/>
                </a:solidFill>
                <a:latin typeface="Arial"/>
                <a:ea typeface="DejaVu Sans"/>
              </a:rPr>
              <a:t>To view if a particular Orbit would be of impact on the success rate</a:t>
            </a:r>
            <a:endParaRPr b="0" lang="en-US" sz="1000" spc="-1" strike="noStrike">
              <a:latin typeface="Arial"/>
            </a:endParaRPr>
          </a:p>
          <a:p>
            <a:pPr>
              <a:lnSpc>
                <a:spcPct val="100000"/>
              </a:lnSpc>
              <a:spcBef>
                <a:spcPts val="1400"/>
              </a:spcBef>
            </a:pPr>
            <a:r>
              <a:rPr b="0" lang="en-US" sz="1400" spc="-1" strike="noStrike">
                <a:solidFill>
                  <a:srgbClr val="292929"/>
                </a:solidFill>
                <a:latin typeface="Arial"/>
                <a:ea typeface="DejaVu Sans"/>
              </a:rPr>
              <a:t>Flight Number vs Orbit</a:t>
            </a:r>
            <a:endParaRPr b="0" lang="en-US" sz="1400" spc="-1" strike="noStrike">
              <a:latin typeface="Arial"/>
            </a:endParaRPr>
          </a:p>
          <a:p>
            <a:pPr>
              <a:lnSpc>
                <a:spcPct val="100000"/>
              </a:lnSpc>
              <a:spcBef>
                <a:spcPts val="1400"/>
              </a:spcBef>
            </a:pPr>
            <a:r>
              <a:rPr b="0" lang="en-US" sz="1000" spc="-1" strike="noStrike">
                <a:solidFill>
                  <a:srgbClr val="292929"/>
                </a:solidFill>
                <a:latin typeface="Arial"/>
                <a:ea typeface="DejaVu Sans"/>
              </a:rPr>
              <a:t>To view if a flight number would be influenced by a certain Orbit</a:t>
            </a:r>
            <a:endParaRPr b="0" lang="en-US" sz="1000" spc="-1" strike="noStrike">
              <a:latin typeface="Arial"/>
            </a:endParaRPr>
          </a:p>
          <a:p>
            <a:pPr>
              <a:lnSpc>
                <a:spcPct val="100000"/>
              </a:lnSpc>
              <a:spcBef>
                <a:spcPts val="1400"/>
              </a:spcBef>
            </a:pPr>
            <a:r>
              <a:rPr b="0" lang="en-US" sz="1400" spc="-1" strike="noStrike">
                <a:solidFill>
                  <a:srgbClr val="292929"/>
                </a:solidFill>
                <a:latin typeface="Arial"/>
                <a:ea typeface="DejaVu Sans"/>
              </a:rPr>
              <a:t>Payload Mass vs Orbit</a:t>
            </a:r>
            <a:endParaRPr b="0" lang="en-US" sz="1400" spc="-1" strike="noStrike">
              <a:latin typeface="Arial"/>
            </a:endParaRPr>
          </a:p>
          <a:p>
            <a:pPr>
              <a:lnSpc>
                <a:spcPct val="100000"/>
              </a:lnSpc>
              <a:spcBef>
                <a:spcPts val="1400"/>
              </a:spcBef>
            </a:pPr>
            <a:r>
              <a:rPr b="0" lang="en-US" sz="1000" spc="-1" strike="noStrike">
                <a:solidFill>
                  <a:srgbClr val="292929"/>
                </a:solidFill>
                <a:latin typeface="Arial"/>
                <a:ea typeface="DejaVu Sans"/>
              </a:rPr>
              <a:t>To view the correlation between Payload Mass and the specific Orbit</a:t>
            </a:r>
            <a:endParaRPr b="0" lang="en-US" sz="1000" spc="-1" strike="noStrike">
              <a:latin typeface="Arial"/>
            </a:endParaRPr>
          </a:p>
          <a:p>
            <a:pPr>
              <a:lnSpc>
                <a:spcPct val="100000"/>
              </a:lnSpc>
              <a:spcBef>
                <a:spcPts val="1400"/>
              </a:spcBef>
            </a:pPr>
            <a:r>
              <a:rPr b="0" lang="en-US" sz="1400" spc="-1" strike="noStrike">
                <a:solidFill>
                  <a:srgbClr val="292929"/>
                </a:solidFill>
                <a:latin typeface="Arial"/>
                <a:ea typeface="DejaVu Sans"/>
              </a:rPr>
              <a:t>Year vs Success</a:t>
            </a:r>
            <a:endParaRPr b="0" lang="en-US" sz="1400" spc="-1" strike="noStrike">
              <a:latin typeface="Arial"/>
            </a:endParaRPr>
          </a:p>
          <a:p>
            <a:pPr>
              <a:lnSpc>
                <a:spcPct val="100000"/>
              </a:lnSpc>
              <a:spcBef>
                <a:spcPts val="1400"/>
              </a:spcBef>
            </a:pPr>
            <a:r>
              <a:rPr b="0" lang="en-US" sz="1000" spc="-1" strike="noStrike">
                <a:solidFill>
                  <a:srgbClr val="292929"/>
                </a:solidFill>
                <a:latin typeface="Arial"/>
                <a:ea typeface="DejaVu Sans"/>
              </a:rPr>
              <a:t>To view the advancement of success rate during the technological advancement of Space X</a:t>
            </a:r>
            <a:endParaRPr b="0" lang="en-US" sz="1000" spc="-1" strike="noStrike">
              <a:latin typeface="Arial"/>
            </a:endParaRPr>
          </a:p>
          <a:p>
            <a:pPr>
              <a:lnSpc>
                <a:spcPct val="100000"/>
              </a:lnSpc>
              <a:spcBef>
                <a:spcPts val="1400"/>
              </a:spcBef>
            </a:pPr>
            <a:r>
              <a:rPr b="0" lang="en-US" sz="1400" spc="-1" strike="noStrike">
                <a:solidFill>
                  <a:srgbClr val="292929"/>
                </a:solidFill>
                <a:latin typeface="Arial"/>
                <a:ea typeface="DejaVu Sans"/>
              </a:rPr>
              <a:t>GitHub Link: </a:t>
            </a:r>
            <a:r>
              <a:rPr b="0" lang="en-US" sz="1400" spc="-1" strike="noStrike" u="sng">
                <a:solidFill>
                  <a:srgbClr val="0563c1"/>
                </a:solidFill>
                <a:uFillTx/>
                <a:latin typeface="Arial"/>
                <a:ea typeface="DejaVu Sans"/>
                <a:hlinkClick r:id="rId2"/>
              </a:rPr>
              <a:t>EDA-Pandas-Matplotlib.ipynb</a:t>
            </a:r>
            <a:endParaRPr b="0" lang="en-US" sz="1400" spc="-1" strike="noStrike">
              <a:latin typeface="Arial"/>
            </a:endParaRPr>
          </a:p>
        </p:txBody>
      </p:sp>
      <p:sp>
        <p:nvSpPr>
          <p:cNvPr id="19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9"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BABA692-78A7-432F-8B0E-817DEB4E9B3F}" type="slidenum">
              <a:rPr b="0" lang="en-US" sz="1600" spc="-1" strike="noStrike">
                <a:solidFill>
                  <a:srgbClr val="1c7ddb"/>
                </a:solidFill>
                <a:latin typeface="Abadi"/>
                <a:ea typeface="DejaVu Sans"/>
              </a:rPr>
              <a:t>11</a:t>
            </a:fld>
            <a:endParaRPr b="0" lang="en-US" sz="1600" spc="-1" strike="noStrike">
              <a:latin typeface="Arial"/>
            </a:endParaRPr>
          </a:p>
        </p:txBody>
      </p:sp>
      <p:sp>
        <p:nvSpPr>
          <p:cNvPr id="200" name="Content Placeholder 4"/>
          <p:cNvSpPr/>
          <p:nvPr/>
        </p:nvSpPr>
        <p:spPr>
          <a:xfrm>
            <a:off x="360000" y="1440000"/>
            <a:ext cx="11698200" cy="4583880"/>
          </a:xfrm>
          <a:prstGeom prst="rect">
            <a:avLst/>
          </a:prstGeom>
          <a:noFill/>
          <a:ln w="0">
            <a:noFill/>
          </a:ln>
        </p:spPr>
        <p:style>
          <a:lnRef idx="0"/>
          <a:fillRef idx="0"/>
          <a:effectRef idx="0"/>
          <a:fontRef idx="minor"/>
        </p:style>
        <p:txBody>
          <a:bodyPr lIns="90000" rIns="90000" tIns="45000" bIns="45000" anchor="t">
            <a:noAutofit/>
          </a:bodyPr>
          <a:p>
            <a:pPr marL="432000" indent="-323640">
              <a:lnSpc>
                <a:spcPct val="100000"/>
              </a:lnSpc>
              <a:spcBef>
                <a:spcPts val="1400"/>
              </a:spcBef>
              <a:buClr>
                <a:srgbClr val="292929"/>
              </a:buClr>
              <a:buFont typeface="Wingdings" charset="2"/>
              <a:buChar char=""/>
            </a:pPr>
            <a:r>
              <a:rPr b="0" lang="en-US" sz="1200" spc="-1" strike="noStrike">
                <a:solidFill>
                  <a:srgbClr val="292929"/>
                </a:solidFill>
                <a:latin typeface="Arial"/>
                <a:ea typeface="DejaVu Sans"/>
              </a:rPr>
              <a:t>“</a:t>
            </a:r>
            <a:r>
              <a:rPr b="0" lang="en-US" sz="1200" spc="-1" strike="noStrike">
                <a:solidFill>
                  <a:srgbClr val="292929"/>
                </a:solidFill>
                <a:latin typeface="Arial"/>
                <a:ea typeface="DejaVu Sans"/>
              </a:rPr>
              <a:t>SELECT DISTINCT Launch_Site FROM SXDB;” to list the unique launch sites.</a:t>
            </a:r>
            <a:endParaRPr b="0" lang="en-US" sz="1200" spc="-1" strike="noStrike">
              <a:latin typeface="Arial"/>
            </a:endParaRPr>
          </a:p>
          <a:p>
            <a:pPr marL="432000" indent="-323640">
              <a:lnSpc>
                <a:spcPct val="100000"/>
              </a:lnSpc>
              <a:spcBef>
                <a:spcPts val="1400"/>
              </a:spcBef>
              <a:buClr>
                <a:srgbClr val="292929"/>
              </a:buClr>
              <a:buFont typeface="Wingdings" charset="2"/>
              <a:buChar char=""/>
            </a:pPr>
            <a:r>
              <a:rPr b="0" lang="en-US" sz="1200" spc="-1" strike="noStrike">
                <a:solidFill>
                  <a:srgbClr val="292929"/>
                </a:solidFill>
                <a:latin typeface="Arial"/>
                <a:ea typeface="DejaVu Sans"/>
              </a:rPr>
              <a:t>“</a:t>
            </a:r>
            <a:r>
              <a:rPr b="0" lang="en-US" sz="1200" spc="-1" strike="noStrike">
                <a:solidFill>
                  <a:srgbClr val="292929"/>
                </a:solidFill>
                <a:latin typeface="Arial"/>
                <a:ea typeface="DejaVu Sans"/>
              </a:rPr>
              <a:t>SELECT * FROM SXDB WHERE Launch_Site &gt; “CCA” LIMIT 5;” to display 5 records where launch sites begin with CCA.</a:t>
            </a:r>
            <a:endParaRPr b="0" lang="en-US" sz="1200" spc="-1" strike="noStrike">
              <a:latin typeface="Arial"/>
            </a:endParaRPr>
          </a:p>
          <a:p>
            <a:pPr marL="432000" indent="-323640">
              <a:lnSpc>
                <a:spcPct val="100000"/>
              </a:lnSpc>
              <a:spcBef>
                <a:spcPts val="1400"/>
              </a:spcBef>
              <a:buClr>
                <a:srgbClr val="292929"/>
              </a:buClr>
              <a:buFont typeface="Wingdings" charset="2"/>
              <a:buChar char=""/>
            </a:pPr>
            <a:r>
              <a:rPr b="0" lang="en-US" sz="1200" spc="-1" strike="noStrike">
                <a:solidFill>
                  <a:srgbClr val="292929"/>
                </a:solidFill>
                <a:latin typeface="Arial"/>
                <a:ea typeface="DejaVu Sans"/>
              </a:rPr>
              <a:t>“</a:t>
            </a:r>
            <a:r>
              <a:rPr b="0" lang="en-US" sz="1200" spc="-1" strike="noStrike">
                <a:solidFill>
                  <a:srgbClr val="292929"/>
                </a:solidFill>
                <a:latin typeface="Arial"/>
                <a:ea typeface="DejaVu Sans"/>
              </a:rPr>
              <a:t>SELECT SUM(PAYLOAD_MASS__KG_) FROM SXDB WHERE Customer = "NASA (CRS)";” to display the total mass payload in KG carried by boosters launched by NASA (CRS).</a:t>
            </a:r>
            <a:endParaRPr b="0" lang="en-US" sz="1200" spc="-1" strike="noStrike">
              <a:latin typeface="Arial"/>
            </a:endParaRPr>
          </a:p>
          <a:p>
            <a:pPr marL="432000" indent="-323640">
              <a:lnSpc>
                <a:spcPct val="100000"/>
              </a:lnSpc>
              <a:spcBef>
                <a:spcPts val="1400"/>
              </a:spcBef>
              <a:buClr>
                <a:srgbClr val="292929"/>
              </a:buClr>
              <a:buFont typeface="Wingdings" charset="2"/>
              <a:buChar char=""/>
            </a:pPr>
            <a:r>
              <a:rPr b="0" lang="en-US" sz="1200" spc="-1" strike="noStrike">
                <a:solidFill>
                  <a:srgbClr val="292929"/>
                </a:solidFill>
                <a:latin typeface="Arial"/>
                <a:ea typeface="DejaVu Sans"/>
              </a:rPr>
              <a:t>“</a:t>
            </a:r>
            <a:r>
              <a:rPr b="0" lang="en-US" sz="1200" spc="-1" strike="noStrike">
                <a:solidFill>
                  <a:srgbClr val="292929"/>
                </a:solidFill>
                <a:latin typeface="Arial"/>
                <a:ea typeface="DejaVu Sans"/>
              </a:rPr>
              <a:t>SELECT AVG(PAYLOAD_MASS__KG_) FROM SXDB WHERE Booster_Version = "F9 v1.1";” to display the average payload mass carried by booster version F9 V1.1.</a:t>
            </a:r>
            <a:endParaRPr b="0" lang="en-US" sz="1200" spc="-1" strike="noStrike">
              <a:latin typeface="Arial"/>
            </a:endParaRPr>
          </a:p>
          <a:p>
            <a:pPr marL="432000" indent="-323640">
              <a:lnSpc>
                <a:spcPct val="100000"/>
              </a:lnSpc>
              <a:spcBef>
                <a:spcPts val="1400"/>
              </a:spcBef>
              <a:buClr>
                <a:srgbClr val="292929"/>
              </a:buClr>
              <a:buFont typeface="Wingdings" charset="2"/>
              <a:buChar char=""/>
            </a:pPr>
            <a:r>
              <a:rPr b="0" lang="en-US" sz="1200" spc="-1" strike="noStrike">
                <a:solidFill>
                  <a:srgbClr val="292929"/>
                </a:solidFill>
                <a:latin typeface="Arial"/>
                <a:ea typeface="DejaVu Sans"/>
              </a:rPr>
              <a:t>“</a:t>
            </a:r>
            <a:r>
              <a:rPr b="0" lang="en-US" sz="1200" spc="-1" strike="noStrike">
                <a:solidFill>
                  <a:srgbClr val="292929"/>
                </a:solidFill>
                <a:latin typeface="Arial"/>
                <a:ea typeface="DejaVu Sans"/>
              </a:rPr>
              <a:t>SELECT MIN(Date) FROM SXDB WHERE Mission_Outcome ="Success";” to list the date when the first successful landing outcome in ground pad was achieved.</a:t>
            </a:r>
            <a:endParaRPr b="0" lang="en-US" sz="1200" spc="-1" strike="noStrike">
              <a:latin typeface="Arial"/>
            </a:endParaRPr>
          </a:p>
          <a:p>
            <a:pPr marL="432000" indent="-323640">
              <a:lnSpc>
                <a:spcPct val="100000"/>
              </a:lnSpc>
              <a:spcBef>
                <a:spcPts val="1400"/>
              </a:spcBef>
              <a:buClr>
                <a:srgbClr val="292929"/>
              </a:buClr>
              <a:buFont typeface="Wingdings" charset="2"/>
              <a:buChar char=""/>
            </a:pPr>
            <a:r>
              <a:rPr b="0" lang="en-US" sz="1200" spc="-1" strike="noStrike">
                <a:solidFill>
                  <a:srgbClr val="292929"/>
                </a:solidFill>
                <a:latin typeface="Arial"/>
                <a:ea typeface="DejaVu Sans"/>
              </a:rPr>
              <a:t>“</a:t>
            </a:r>
            <a:r>
              <a:rPr b="0" lang="en-US" sz="1200" spc="-1" strike="noStrike">
                <a:solidFill>
                  <a:srgbClr val="292929"/>
                </a:solidFill>
                <a:latin typeface="Arial"/>
                <a:ea typeface="DejaVu Sans"/>
              </a:rPr>
              <a:t>SELECT Booster_Version FROM SXDB WHERE Landing_Outcome = "Success (drone ship)" AND PAYLOAD_MASS__KG_ BETWEEN 4000 AND 6000”;” to list the names of the boosters which have success in drone ship and have payload mass greater than 4000 but less than 6000.</a:t>
            </a:r>
            <a:endParaRPr b="0" lang="en-US" sz="1200" spc="-1" strike="noStrike">
              <a:latin typeface="Arial"/>
            </a:endParaRPr>
          </a:p>
          <a:p>
            <a:pPr marL="432000" indent="-323640">
              <a:lnSpc>
                <a:spcPct val="100000"/>
              </a:lnSpc>
              <a:spcBef>
                <a:spcPts val="1400"/>
              </a:spcBef>
              <a:buClr>
                <a:srgbClr val="292929"/>
              </a:buClr>
              <a:buFont typeface="Wingdings" charset="2"/>
              <a:buChar char=""/>
            </a:pPr>
            <a:r>
              <a:rPr b="0" lang="en-US" sz="1200" spc="-1" strike="noStrike">
                <a:solidFill>
                  <a:srgbClr val="292929"/>
                </a:solidFill>
                <a:latin typeface="Arial"/>
                <a:ea typeface="DejaVu Sans"/>
              </a:rPr>
              <a:t>“</a:t>
            </a:r>
            <a:r>
              <a:rPr b="0" lang="en-US" sz="1200" spc="-1" strike="noStrike">
                <a:solidFill>
                  <a:srgbClr val="292929"/>
                </a:solidFill>
                <a:latin typeface="Arial"/>
                <a:ea typeface="DejaVu Sans"/>
              </a:rPr>
              <a:t>SELECT COUNT(*), Mission_Outcome FROM SXDB GROUP BY Mission_Outcome”;” to list the total number of successful and failure mission outcomes.</a:t>
            </a:r>
            <a:endParaRPr b="0" lang="en-US" sz="1200" spc="-1" strike="noStrike">
              <a:latin typeface="Arial"/>
            </a:endParaRPr>
          </a:p>
          <a:p>
            <a:pPr marL="432000" indent="-323640">
              <a:lnSpc>
                <a:spcPct val="100000"/>
              </a:lnSpc>
              <a:spcBef>
                <a:spcPts val="1400"/>
              </a:spcBef>
              <a:buClr>
                <a:srgbClr val="292929"/>
              </a:buClr>
              <a:buFont typeface="Wingdings" charset="2"/>
              <a:buChar char=""/>
            </a:pPr>
            <a:r>
              <a:rPr b="0" lang="en-US" sz="1200" spc="-1" strike="noStrike">
                <a:solidFill>
                  <a:srgbClr val="292929"/>
                </a:solidFill>
                <a:latin typeface="Arial"/>
                <a:ea typeface="DejaVu Sans"/>
              </a:rPr>
              <a:t>“</a:t>
            </a:r>
            <a:r>
              <a:rPr b="0" lang="en-US" sz="1200" spc="-1" strike="noStrike">
                <a:solidFill>
                  <a:srgbClr val="292929"/>
                </a:solidFill>
                <a:latin typeface="Arial"/>
                <a:ea typeface="DejaVu Sans"/>
              </a:rPr>
              <a:t>SELECT Booster_Version FROM SXDB WHERE PAYLOAD_MASS__KG_ = (SELECT MAX(PAYLOAD_MASS__KG_) FROM SXDB)”;” to </a:t>
            </a:r>
            <a:endParaRPr b="0" lang="en-US" sz="1200" spc="-1" strike="noStrike">
              <a:latin typeface="Arial"/>
            </a:endParaRPr>
          </a:p>
        </p:txBody>
      </p:sp>
      <p:sp>
        <p:nvSpPr>
          <p:cNvPr id="20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EDA with SQL</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FC394C4-E5D7-4497-BED8-51E8AE08C99E}" type="slidenum">
              <a:rPr b="0" lang="en-US" sz="1600" spc="-1" strike="noStrike">
                <a:solidFill>
                  <a:srgbClr val="1c7ddb"/>
                </a:solidFill>
                <a:latin typeface="Abadi"/>
                <a:ea typeface="DejaVu Sans"/>
              </a:rPr>
              <a:t>12</a:t>
            </a:fld>
            <a:endParaRPr b="0" lang="en-US" sz="1600" spc="-1" strike="noStrike">
              <a:latin typeface="Arial"/>
            </a:endParaRPr>
          </a:p>
        </p:txBody>
      </p:sp>
      <p:sp>
        <p:nvSpPr>
          <p:cNvPr id="203" name="Content Placeholder 4"/>
          <p:cNvSpPr/>
          <p:nvPr/>
        </p:nvSpPr>
        <p:spPr>
          <a:xfrm>
            <a:off x="825120" y="1440000"/>
            <a:ext cx="10513440" cy="44985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1600" spc="-1" strike="noStrike">
                <a:solidFill>
                  <a:srgbClr val="292929"/>
                </a:solidFill>
                <a:latin typeface="Arial"/>
                <a:ea typeface="DejaVu Sans"/>
              </a:rPr>
              <a:t>We created an interactive map using the library Folium to observe the geographical locations fo the launch site. </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In the map we added as a reference the latitude and longitude of the head quarter for the NASA company. </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We added a circle for each launch site, for each of these launch sites we added Markers (I personally choose little rockets colored Blue for successful return landing and red for failed ones) to demonstrate the possibility to list and visualize on the map the landings. </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Also we observed the geographical vicinity of land marks as coastline, roads, railways, and cities to see the the distance using the Polyline function of folium from the land mark to the launch sites. </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We noticed the majority of launches have a great distance from cities but a great vicinity with transportation facilities, also to notice the vicinity with the coast line. Adding these objects on a map and giving a physical visualization we can observe the need to keep a greater distance for possible human harmfulness in the likely even of a disaster and the very good connection with transportation means to facilitate transportation.</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GitHub Link: </a:t>
            </a:r>
            <a:r>
              <a:rPr b="0" lang="en-US" sz="1600" spc="-1" strike="noStrike" u="sng">
                <a:solidFill>
                  <a:srgbClr val="0563c1"/>
                </a:solidFill>
                <a:uFillTx/>
                <a:latin typeface="Arial"/>
                <a:ea typeface="DejaVu Sans"/>
                <a:hlinkClick r:id="rId2"/>
              </a:rPr>
              <a:t>Visual Analytics Folium.ipynb</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sp>
        <p:nvSpPr>
          <p:cNvPr id="20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5"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BFA217A-C6C3-4DD0-8114-A72617C02BAE}" type="slidenum">
              <a:rPr b="0" lang="en-US" sz="1600" spc="-1" strike="noStrike">
                <a:solidFill>
                  <a:srgbClr val="1c7ddb"/>
                </a:solidFill>
                <a:latin typeface="Abadi"/>
                <a:ea typeface="DejaVu Sans"/>
              </a:rPr>
              <a:t>13</a:t>
            </a:fld>
            <a:endParaRPr b="0" lang="en-US" sz="1600" spc="-1" strike="noStrike">
              <a:latin typeface="Arial"/>
            </a:endParaRPr>
          </a:p>
        </p:txBody>
      </p:sp>
      <p:sp>
        <p:nvSpPr>
          <p:cNvPr id="206" name="Content Placeholder 4"/>
          <p:cNvSpPr/>
          <p:nvPr/>
        </p:nvSpPr>
        <p:spPr>
          <a:xfrm>
            <a:off x="770040" y="182556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1600" spc="-1" strike="noStrike">
                <a:solidFill>
                  <a:srgbClr val="292929"/>
                </a:solidFill>
                <a:latin typeface="Arial"/>
                <a:ea typeface="DejaVu Sans"/>
              </a:rPr>
              <a:t>Within the Plotly Dash dashboard we have added a pie chart to render more intuitive the comparison of Failed and Successful landings determined by the selection in the drop down menus.</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After we added a slide bar to select the desired Payload to be visualized in the below Scatter Plot showing correlation between Payload Mass, Class of success and color coded by the Booster Version.</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This dashboard give the user the opportunity to have an interactive visualization of the exploratory data analysis at a glance to explore further possible correlations and explanations of possible failures of landings. </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GitHub Link: </a:t>
            </a:r>
            <a:r>
              <a:rPr b="0" lang="en-US" sz="1600" spc="-1" strike="noStrike" u="sng">
                <a:solidFill>
                  <a:srgbClr val="0563c1"/>
                </a:solidFill>
                <a:uFillTx/>
                <a:latin typeface="Arial"/>
                <a:ea typeface="DejaVu Sans"/>
                <a:hlinkClick r:id="rId2"/>
              </a:rPr>
              <a:t>SpaceX_Plotly_Dashboard.py</a:t>
            </a:r>
            <a:endParaRPr b="0" lang="en-US" sz="1600" spc="-1" strike="noStrike">
              <a:latin typeface="Arial"/>
            </a:endParaRPr>
          </a:p>
        </p:txBody>
      </p:sp>
      <p:sp>
        <p:nvSpPr>
          <p:cNvPr id="20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879621F-06CA-4FE7-BC08-BE25E994010E}" type="slidenum">
              <a:rPr b="0" lang="en-US" sz="1600" spc="-1" strike="noStrike">
                <a:solidFill>
                  <a:srgbClr val="1c7ddb"/>
                </a:solidFill>
                <a:latin typeface="Abadi"/>
                <a:ea typeface="DejaVu Sans"/>
              </a:rPr>
              <a:t>14</a:t>
            </a:fld>
            <a:endParaRPr b="0" lang="en-US" sz="1600" spc="-1" strike="noStrike">
              <a:latin typeface="Arial"/>
            </a:endParaRPr>
          </a:p>
        </p:txBody>
      </p:sp>
      <p:sp>
        <p:nvSpPr>
          <p:cNvPr id="209" name="Content Placeholder 4"/>
          <p:cNvSpPr/>
          <p:nvPr/>
        </p:nvSpPr>
        <p:spPr>
          <a:xfrm>
            <a:off x="900000" y="1440000"/>
            <a:ext cx="10555920" cy="458424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1200" spc="-1" strike="noStrike">
                <a:solidFill>
                  <a:srgbClr val="292929"/>
                </a:solidFill>
                <a:latin typeface="Arial"/>
                <a:ea typeface="DejaVu Sans"/>
              </a:rPr>
              <a:t>To implement any machine learning model at first we must standardize our data set (method .StandardScaler()). </a:t>
            </a:r>
            <a:endParaRPr b="0" lang="en-US" sz="1200" spc="-1" strike="noStrike">
              <a:latin typeface="Arial"/>
            </a:endParaRPr>
          </a:p>
          <a:p>
            <a:pPr>
              <a:lnSpc>
                <a:spcPct val="100000"/>
              </a:lnSpc>
              <a:spcBef>
                <a:spcPts val="1400"/>
              </a:spcBef>
            </a:pPr>
            <a:r>
              <a:rPr b="0" lang="en-US" sz="1200" spc="-1" strike="noStrike">
                <a:solidFill>
                  <a:srgbClr val="292929"/>
                </a:solidFill>
                <a:latin typeface="Arial"/>
                <a:ea typeface="DejaVu Sans"/>
              </a:rPr>
              <a:t>We will split in an equivalent 80 / 20 split for training and testing (method .train_test_split()). </a:t>
            </a:r>
            <a:endParaRPr b="0" lang="en-US" sz="1200" spc="-1" strike="noStrike">
              <a:latin typeface="Arial"/>
            </a:endParaRPr>
          </a:p>
          <a:p>
            <a:pPr>
              <a:lnSpc>
                <a:spcPct val="100000"/>
              </a:lnSpc>
              <a:spcBef>
                <a:spcPts val="1400"/>
              </a:spcBef>
            </a:pPr>
            <a:r>
              <a:rPr b="0" lang="en-US" sz="1200" spc="-1" strike="noStrike">
                <a:solidFill>
                  <a:srgbClr val="292929"/>
                </a:solidFill>
                <a:latin typeface="Arial"/>
                <a:ea typeface="DejaVu Sans"/>
              </a:rPr>
              <a:t>We will apply the model wanted with the relevant parameters with a preset grid search parameters (method .GridSearchCV()) and fit it to our train set (method .fit()). </a:t>
            </a:r>
            <a:endParaRPr b="0" lang="en-US" sz="1200" spc="-1" strike="noStrike">
              <a:latin typeface="Arial"/>
            </a:endParaRPr>
          </a:p>
          <a:p>
            <a:pPr>
              <a:lnSpc>
                <a:spcPct val="100000"/>
              </a:lnSpc>
              <a:spcBef>
                <a:spcPts val="1400"/>
              </a:spcBef>
            </a:pPr>
            <a:r>
              <a:rPr b="0" lang="en-US" sz="1200" spc="-1" strike="noStrike">
                <a:solidFill>
                  <a:srgbClr val="292929"/>
                </a:solidFill>
                <a:latin typeface="Arial"/>
                <a:ea typeface="DejaVu Sans"/>
              </a:rPr>
              <a:t>After training the model we test it against the test set to verify the accuracy (method .best_score()) and visualize the result with a confusion matrix (method confusion_matrix()).</a:t>
            </a:r>
            <a:endParaRPr b="0" lang="en-US" sz="1200" spc="-1" strike="noStrike">
              <a:latin typeface="Arial"/>
            </a:endParaRPr>
          </a:p>
          <a:p>
            <a:pPr>
              <a:lnSpc>
                <a:spcPct val="100000"/>
              </a:lnSpc>
              <a:spcBef>
                <a:spcPts val="1400"/>
              </a:spcBef>
            </a:pPr>
            <a:r>
              <a:rPr b="0" lang="en-US" sz="1200" spc="-1" strike="noStrike">
                <a:solidFill>
                  <a:srgbClr val="292929"/>
                </a:solidFill>
                <a:latin typeface="Arial"/>
                <a:ea typeface="DejaVu Sans"/>
              </a:rPr>
              <a:t>GitHub Link: </a:t>
            </a:r>
            <a:r>
              <a:rPr b="0" lang="en-US" sz="1200" spc="-1" strike="noStrike" u="sng">
                <a:solidFill>
                  <a:srgbClr val="0563c1"/>
                </a:solidFill>
                <a:uFillTx/>
                <a:latin typeface="Arial"/>
                <a:ea typeface="DejaVu Sans"/>
                <a:hlinkClick r:id="rId2"/>
              </a:rPr>
              <a:t>SpaceX_Machine Learning Prediction_Part_5.ipynb</a:t>
            </a:r>
            <a:endParaRPr b="0" lang="en-US" sz="1200" spc="-1" strike="noStrike">
              <a:latin typeface="Arial"/>
            </a:endParaRPr>
          </a:p>
        </p:txBody>
      </p:sp>
      <p:sp>
        <p:nvSpPr>
          <p:cNvPr id="21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
        <p:nvSpPr>
          <p:cNvPr id="211" name=""/>
          <p:cNvSpPr/>
          <p:nvPr/>
        </p:nvSpPr>
        <p:spPr>
          <a:xfrm>
            <a:off x="6647760" y="3420000"/>
            <a:ext cx="2158560" cy="35856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800" spc="-1" strike="noStrike">
                <a:solidFill>
                  <a:srgbClr val="000000"/>
                </a:solidFill>
                <a:latin typeface="Arial"/>
                <a:ea typeface="DejaVu Sans"/>
              </a:rPr>
              <a:t>.StandardScaler()</a:t>
            </a:r>
            <a:endParaRPr b="0" lang="en-US" sz="1800" spc="-1" strike="noStrike">
              <a:latin typeface="Arial"/>
            </a:endParaRPr>
          </a:p>
        </p:txBody>
      </p:sp>
      <p:sp>
        <p:nvSpPr>
          <p:cNvPr id="212" name=""/>
          <p:cNvSpPr/>
          <p:nvPr/>
        </p:nvSpPr>
        <p:spPr>
          <a:xfrm>
            <a:off x="6660000" y="3880800"/>
            <a:ext cx="2158560" cy="35856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800" spc="-1" strike="noStrike">
                <a:solidFill>
                  <a:srgbClr val="000000"/>
                </a:solidFill>
                <a:latin typeface="Arial"/>
                <a:ea typeface="DejaVu Sans"/>
              </a:rPr>
              <a:t>.transform()</a:t>
            </a:r>
            <a:endParaRPr b="0" lang="en-US" sz="1800" spc="-1" strike="noStrike">
              <a:latin typeface="Arial"/>
            </a:endParaRPr>
          </a:p>
        </p:txBody>
      </p:sp>
      <p:sp>
        <p:nvSpPr>
          <p:cNvPr id="213" name=""/>
          <p:cNvSpPr/>
          <p:nvPr/>
        </p:nvSpPr>
        <p:spPr>
          <a:xfrm>
            <a:off x="6647760" y="4359960"/>
            <a:ext cx="2158560" cy="35856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800" spc="-1" strike="noStrike">
                <a:solidFill>
                  <a:srgbClr val="000000"/>
                </a:solidFill>
                <a:latin typeface="Arial"/>
                <a:ea typeface="DejaVu Sans"/>
              </a:rPr>
              <a:t>.train_test_split()</a:t>
            </a:r>
            <a:endParaRPr b="0" lang="en-US" sz="1800" spc="-1" strike="noStrike">
              <a:latin typeface="Arial"/>
            </a:endParaRPr>
          </a:p>
        </p:txBody>
      </p:sp>
      <p:sp>
        <p:nvSpPr>
          <p:cNvPr id="214" name=""/>
          <p:cNvSpPr/>
          <p:nvPr/>
        </p:nvSpPr>
        <p:spPr>
          <a:xfrm>
            <a:off x="6660000" y="4841640"/>
            <a:ext cx="2158560" cy="35856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800" spc="-1" strike="noStrike">
                <a:solidFill>
                  <a:srgbClr val="000000"/>
                </a:solidFill>
                <a:latin typeface="Arial"/>
                <a:ea typeface="DejaVu Sans"/>
              </a:rPr>
              <a:t>.fit()</a:t>
            </a:r>
            <a:endParaRPr b="0" lang="en-US" sz="1800" spc="-1" strike="noStrike">
              <a:latin typeface="Arial"/>
            </a:endParaRPr>
          </a:p>
        </p:txBody>
      </p:sp>
      <p:sp>
        <p:nvSpPr>
          <p:cNvPr id="215" name=""/>
          <p:cNvSpPr/>
          <p:nvPr/>
        </p:nvSpPr>
        <p:spPr>
          <a:xfrm>
            <a:off x="6660000" y="5320800"/>
            <a:ext cx="2158560" cy="35856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800" spc="-1" strike="noStrike">
                <a:solidFill>
                  <a:srgbClr val="000000"/>
                </a:solidFill>
                <a:latin typeface="Arial"/>
                <a:ea typeface="DejaVu Sans"/>
              </a:rPr>
              <a:t>.best_score()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Content Placeholder 2"/>
          <p:cNvSpPr/>
          <p:nvPr/>
        </p:nvSpPr>
        <p:spPr>
          <a:xfrm>
            <a:off x="840960" y="1807200"/>
            <a:ext cx="7066440" cy="161964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US" sz="1400" spc="-1" strike="noStrike">
                <a:solidFill>
                  <a:srgbClr val="292929"/>
                </a:solidFill>
                <a:latin typeface="Arial"/>
                <a:ea typeface="DejaVu Sans"/>
              </a:rPr>
              <a:t>Exploratory data analysis results: </a:t>
            </a:r>
            <a:endParaRPr b="0" lang="en-US" sz="1400" spc="-1" strike="noStrike">
              <a:latin typeface="Arial"/>
            </a:endParaRPr>
          </a:p>
          <a:p>
            <a:pPr marL="228600" indent="-227880">
              <a:lnSpc>
                <a:spcPct val="100000"/>
              </a:lnSpc>
              <a:spcBef>
                <a:spcPts val="1400"/>
              </a:spcBef>
              <a:buClr>
                <a:srgbClr val="292929"/>
              </a:buClr>
              <a:buFont typeface="Arial"/>
              <a:buChar char="•"/>
            </a:pPr>
            <a:r>
              <a:rPr b="0" lang="en-US" sz="1400" spc="-1" strike="noStrike">
                <a:solidFill>
                  <a:srgbClr val="292929"/>
                </a:solidFill>
                <a:latin typeface="Arial"/>
                <a:ea typeface="DejaVu Sans"/>
              </a:rPr>
              <a:t>Interactive analytics demo in screenshots</a:t>
            </a:r>
            <a:endParaRPr b="0" lang="en-US" sz="1400" spc="-1" strike="noStrike">
              <a:latin typeface="Arial"/>
            </a:endParaRPr>
          </a:p>
          <a:p>
            <a:pPr marL="228600" indent="-227880">
              <a:lnSpc>
                <a:spcPct val="100000"/>
              </a:lnSpc>
              <a:spcBef>
                <a:spcPts val="1400"/>
              </a:spcBef>
              <a:buClr>
                <a:srgbClr val="292929"/>
              </a:buClr>
              <a:buFont typeface="Arial"/>
              <a:buChar char="•"/>
            </a:pPr>
            <a:r>
              <a:rPr b="0" lang="en-US" sz="1400" spc="-1" strike="noStrike">
                <a:solidFill>
                  <a:srgbClr val="292929"/>
                </a:solidFill>
                <a:latin typeface="Arial"/>
                <a:ea typeface="DejaVu Sans"/>
              </a:rPr>
              <a:t>Predictive analysis results</a:t>
            </a:r>
            <a:endParaRPr b="0" lang="en-US" sz="1400" spc="-1" strike="noStrike">
              <a:latin typeface="Arial"/>
            </a:endParaRPr>
          </a:p>
        </p:txBody>
      </p:sp>
      <p:sp>
        <p:nvSpPr>
          <p:cNvPr id="217"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C8BE88A-40FB-47BF-9312-87D41A3199CF}" type="slidenum">
              <a:rPr b="0" lang="en-US" sz="1600" spc="-1" strike="noStrike">
                <a:solidFill>
                  <a:srgbClr val="1c7ddb"/>
                </a:solidFill>
                <a:latin typeface="Abadi"/>
                <a:ea typeface="DejaVu Sans"/>
              </a:rPr>
              <a:t>16</a:t>
            </a:fld>
            <a:endParaRPr b="0" lang="en-US" sz="1600" spc="-1" strike="noStrike">
              <a:latin typeface="Arial"/>
            </a:endParaRPr>
          </a:p>
        </p:txBody>
      </p:sp>
      <p:sp>
        <p:nvSpPr>
          <p:cNvPr id="21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Results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9" name="Slide Number Placeholder 4"/>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39824AF-3A37-4167-86BD-BA6106F6BD94}" type="slidenum">
              <a:rPr b="0" lang="en-US" sz="1600" spc="-1" strike="noStrike">
                <a:solidFill>
                  <a:srgbClr val="1c7ddb"/>
                </a:solidFill>
                <a:latin typeface="Abadi"/>
                <a:ea typeface="DejaVu Sans"/>
              </a:rPr>
              <a:t>16</a:t>
            </a:fld>
            <a:endParaRPr b="0" lang="en-US" sz="1600" spc="-1" strike="noStrike">
              <a:latin typeface="Arial"/>
            </a:endParaRPr>
          </a:p>
        </p:txBody>
      </p:sp>
      <p:sp>
        <p:nvSpPr>
          <p:cNvPr id="220" name="Content Placeholder 2"/>
          <p:cNvSpPr/>
          <p:nvPr/>
        </p:nvSpPr>
        <p:spPr>
          <a:xfrm>
            <a:off x="865080" y="2057400"/>
            <a:ext cx="10473480" cy="118116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CA" sz="1800" spc="-1" strike="noStrike">
                <a:solidFill>
                  <a:srgbClr val="292929"/>
                </a:solidFill>
                <a:latin typeface="Arial"/>
                <a:ea typeface="DejaVu Sans"/>
              </a:rPr>
              <a:t>Scatter Plot of Flight Number vs. Launch Site, indexed 0 = Fail and 1 = Success</a:t>
            </a:r>
            <a:endParaRPr b="0" lang="en-US" sz="1800" spc="-1" strike="noStrike">
              <a:latin typeface="Arial"/>
            </a:endParaRPr>
          </a:p>
          <a:p>
            <a:pPr marL="228600" indent="-227880">
              <a:lnSpc>
                <a:spcPct val="100000"/>
              </a:lnSpc>
              <a:spcBef>
                <a:spcPts val="1400"/>
              </a:spcBef>
              <a:buClr>
                <a:srgbClr val="292929"/>
              </a:buClr>
              <a:buFont typeface="Arial"/>
              <a:buChar char="•"/>
            </a:pPr>
            <a:r>
              <a:rPr b="0" lang="en-US" sz="1800" spc="-1" strike="noStrike">
                <a:solidFill>
                  <a:srgbClr val="292929"/>
                </a:solidFill>
                <a:latin typeface="Arial"/>
                <a:ea typeface="DejaVu Sans"/>
              </a:rPr>
              <a:t>We see over time the test flights have more success rate, site CCAFS SLC 40 was the most tested and KSC LC 39A was the most successful. </a:t>
            </a:r>
            <a:endParaRPr b="0" lang="en-US" sz="1800" spc="-1" strike="noStrike">
              <a:latin typeface="Arial"/>
            </a:endParaRPr>
          </a:p>
        </p:txBody>
      </p:sp>
      <p:sp>
        <p:nvSpPr>
          <p:cNvPr id="22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22" name="" descr=""/>
          <p:cNvPicPr/>
          <p:nvPr/>
        </p:nvPicPr>
        <p:blipFill>
          <a:blip r:embed="rId2"/>
          <a:stretch/>
        </p:blipFill>
        <p:spPr>
          <a:xfrm>
            <a:off x="228240" y="3240000"/>
            <a:ext cx="11650320" cy="27525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3" name="Slide Number Placeholder 4"/>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C134136-01E2-46BF-8C14-CB8A49EEC32E}" type="slidenum">
              <a:rPr b="0" lang="en-US" sz="1600" spc="-1" strike="noStrike">
                <a:solidFill>
                  <a:srgbClr val="1c7ddb"/>
                </a:solidFill>
                <a:latin typeface="Abadi"/>
                <a:ea typeface="DejaVu Sans"/>
              </a:rPr>
              <a:t>18</a:t>
            </a:fld>
            <a:endParaRPr b="0" lang="en-US" sz="1600" spc="-1" strike="noStrike">
              <a:latin typeface="Arial"/>
            </a:endParaRPr>
          </a:p>
        </p:txBody>
      </p:sp>
      <p:sp>
        <p:nvSpPr>
          <p:cNvPr id="22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latin typeface="Arial"/>
            </a:endParaRPr>
          </a:p>
        </p:txBody>
      </p:sp>
      <p:pic>
        <p:nvPicPr>
          <p:cNvPr id="225" name="" descr=""/>
          <p:cNvPicPr/>
          <p:nvPr/>
        </p:nvPicPr>
        <p:blipFill>
          <a:blip r:embed="rId2"/>
          <a:stretch/>
        </p:blipFill>
        <p:spPr>
          <a:xfrm>
            <a:off x="228600" y="3195360"/>
            <a:ext cx="11658240" cy="2743200"/>
          </a:xfrm>
          <a:prstGeom prst="rect">
            <a:avLst/>
          </a:prstGeom>
          <a:ln w="0">
            <a:noFill/>
          </a:ln>
        </p:spPr>
      </p:pic>
      <p:sp>
        <p:nvSpPr>
          <p:cNvPr id="226" name="Content Placeholder 2_0"/>
          <p:cNvSpPr/>
          <p:nvPr/>
        </p:nvSpPr>
        <p:spPr>
          <a:xfrm>
            <a:off x="865080" y="1528920"/>
            <a:ext cx="10473480" cy="1181160"/>
          </a:xfrm>
          <a:prstGeom prst="rect">
            <a:avLst/>
          </a:prstGeom>
          <a:noFill/>
          <a:ln w="0">
            <a:noFill/>
          </a:ln>
        </p:spPr>
        <p:style>
          <a:lnRef idx="0"/>
          <a:fillRef idx="0"/>
          <a:effectRef idx="0"/>
          <a:fontRef idx="minor"/>
        </p:style>
        <p:txBody>
          <a:bodyPr lIns="90000" rIns="90000" tIns="45000" bIns="45000" anchor="t">
            <a:normAutofit fontScale="85000"/>
          </a:bodyPr>
          <a:p>
            <a:pPr marL="228600" indent="-227880">
              <a:lnSpc>
                <a:spcPct val="100000"/>
              </a:lnSpc>
              <a:spcBef>
                <a:spcPts val="1400"/>
              </a:spcBef>
              <a:buClr>
                <a:srgbClr val="292929"/>
              </a:buClr>
              <a:buFont typeface="Arial"/>
              <a:buChar char="•"/>
            </a:pPr>
            <a:r>
              <a:rPr b="0" lang="en-CA" sz="1800" spc="-1" strike="noStrike">
                <a:solidFill>
                  <a:srgbClr val="292929"/>
                </a:solidFill>
                <a:latin typeface="Arial"/>
                <a:ea typeface="DejaVu Sans"/>
              </a:rPr>
              <a:t>Scatter Plot of Payload vs. Launch Site, indexed 0 = Fail and 1 = Success</a:t>
            </a:r>
            <a:endParaRPr b="0" lang="en-US" sz="1800" spc="-1" strike="noStrike">
              <a:latin typeface="Arial"/>
            </a:endParaRPr>
          </a:p>
          <a:p>
            <a:pPr marL="228600" indent="-227880">
              <a:lnSpc>
                <a:spcPct val="100000"/>
              </a:lnSpc>
              <a:spcBef>
                <a:spcPts val="1400"/>
              </a:spcBef>
              <a:buClr>
                <a:srgbClr val="292929"/>
              </a:buClr>
              <a:buFont typeface="Arial"/>
              <a:buChar char="•"/>
            </a:pPr>
            <a:r>
              <a:rPr b="0" lang="en-US" sz="1800" spc="-1" strike="noStrike">
                <a:solidFill>
                  <a:srgbClr val="292929"/>
                </a:solidFill>
                <a:latin typeface="Arial"/>
                <a:ea typeface="DejaVu Sans"/>
              </a:rPr>
              <a:t>We see Site KSC LC 39A has a higher success rate across the payload spectrum, CCAFS SLC 40 had the most number of tests and highest results with the highest payloads, site VAFB SLC 4E had the highest result with payload between 8,000 to 12,000 KG.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pPr>
            <a:fld id="{D29E05DD-7524-4208-8E6A-208A948614C9}" type="slidenum">
              <a:rPr b="0" lang="en-US" sz="1600" spc="-1" strike="noStrike">
                <a:solidFill>
                  <a:srgbClr val="1c7ddb"/>
                </a:solidFill>
                <a:latin typeface="Abadi"/>
                <a:ea typeface="DejaVu Sans"/>
              </a:rPr>
              <a:t>&lt;number&gt;</a:t>
            </a:fld>
            <a:endParaRPr b="0" lang="en-US" sz="1600" spc="-1" strike="noStrike">
              <a:latin typeface="Arial"/>
            </a:endParaRPr>
          </a:p>
        </p:txBody>
      </p:sp>
      <p:sp>
        <p:nvSpPr>
          <p:cNvPr id="161" name="Content Placeholder 2"/>
          <p:cNvSpPr/>
          <p:nvPr/>
        </p:nvSpPr>
        <p:spPr>
          <a:xfrm>
            <a:off x="958680" y="2113200"/>
            <a:ext cx="5164920" cy="331884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US" sz="2200" spc="-1" strike="noStrike">
              <a:latin typeface="Arial"/>
            </a:endParaRPr>
          </a:p>
        </p:txBody>
      </p:sp>
      <p:sp>
        <p:nvSpPr>
          <p:cNvPr id="16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7" name="Slide Number Placeholder 4"/>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2E9E9BC-0EB0-4B2E-BECD-52E5E4F9AF9B}" type="slidenum">
              <a:rPr b="0" lang="en-US" sz="1600" spc="-1" strike="noStrike">
                <a:solidFill>
                  <a:srgbClr val="1c7ddb"/>
                </a:solidFill>
                <a:latin typeface="Abadi"/>
                <a:ea typeface="DejaVu Sans"/>
              </a:rPr>
              <a:t>19</a:t>
            </a:fld>
            <a:endParaRPr b="0" lang="en-US" sz="1600" spc="-1" strike="noStrike">
              <a:latin typeface="Arial"/>
            </a:endParaRPr>
          </a:p>
        </p:txBody>
      </p:sp>
      <p:sp>
        <p:nvSpPr>
          <p:cNvPr id="228" name="Content Placeholder 2"/>
          <p:cNvSpPr/>
          <p:nvPr/>
        </p:nvSpPr>
        <p:spPr>
          <a:xfrm>
            <a:off x="770040" y="2082240"/>
            <a:ext cx="5401800" cy="380952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GB" sz="2200" spc="-1" strike="noStrike">
                <a:solidFill>
                  <a:srgbClr val="292929"/>
                </a:solidFill>
                <a:latin typeface="Abadi"/>
                <a:ea typeface="DejaVu Sans"/>
              </a:rPr>
              <a:t>Bar Chart of success rate vs Orbit</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We see orbit SO has success rate 0, all others are as minimum of 0.5 success on average like orbit GTO, wile ISS, LEO, MEO, PO and VLEO have a success rate between 0.6 to 0.8.</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Orbit ES-L1, GEO, HEO and SSO,  have almost perfect success rate of 1.</a:t>
            </a:r>
            <a:endParaRPr b="0" lang="en-US" sz="2200" spc="-1" strike="noStrike">
              <a:latin typeface="Arial"/>
            </a:endParaRPr>
          </a:p>
        </p:txBody>
      </p:sp>
      <p:sp>
        <p:nvSpPr>
          <p:cNvPr id="22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latin typeface="Arial"/>
            </a:endParaRPr>
          </a:p>
        </p:txBody>
      </p:sp>
      <p:pic>
        <p:nvPicPr>
          <p:cNvPr id="230" name="" descr=""/>
          <p:cNvPicPr/>
          <p:nvPr/>
        </p:nvPicPr>
        <p:blipFill>
          <a:blip r:embed="rId2"/>
          <a:stretch/>
        </p:blipFill>
        <p:spPr>
          <a:xfrm>
            <a:off x="6324840" y="1779120"/>
            <a:ext cx="5013720" cy="34394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Slide Number Placeholder 4"/>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F0F9A77-33E2-453D-8363-4CFC1B0DBB60}" type="slidenum">
              <a:rPr b="0" lang="en-US" sz="1600" spc="-1" strike="noStrike">
                <a:solidFill>
                  <a:srgbClr val="1c7ddb"/>
                </a:solidFill>
                <a:latin typeface="Abadi"/>
                <a:ea typeface="DejaVu Sans"/>
              </a:rPr>
              <a:t>20</a:t>
            </a:fld>
            <a:endParaRPr b="0" lang="en-US" sz="1600" spc="-1" strike="noStrike">
              <a:latin typeface="Arial"/>
            </a:endParaRPr>
          </a:p>
        </p:txBody>
      </p:sp>
      <p:sp>
        <p:nvSpPr>
          <p:cNvPr id="232" name="Content Placeholder 2"/>
          <p:cNvSpPr/>
          <p:nvPr/>
        </p:nvSpPr>
        <p:spPr>
          <a:xfrm>
            <a:off x="770040" y="2069640"/>
            <a:ext cx="5630400" cy="380952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Scatter plot of Flight Number vs Orbit, with classifier 0=Failed and 1=Success</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We can see the orbit ISS is the most frequently used, the earliest VLEO is the most successful.</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The orbit GTO seems to have the highest fail rate especially at the beginning of the flights.</a:t>
            </a:r>
            <a:endParaRPr b="0" lang="en-US" sz="2200" spc="-1" strike="noStrike">
              <a:latin typeface="Arial"/>
            </a:endParaRPr>
          </a:p>
        </p:txBody>
      </p:sp>
      <p:sp>
        <p:nvSpPr>
          <p:cNvPr id="23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34" name="" descr=""/>
          <p:cNvPicPr/>
          <p:nvPr/>
        </p:nvPicPr>
        <p:blipFill>
          <a:blip r:embed="rId2"/>
          <a:stretch/>
        </p:blipFill>
        <p:spPr>
          <a:xfrm>
            <a:off x="6352200" y="1800000"/>
            <a:ext cx="5166360" cy="34394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5" name="Slide Number Placeholder 4"/>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65F79AD-9546-4554-B8D9-EDAA370B0D9D}" type="slidenum">
              <a:rPr b="0" lang="en-US" sz="1600" spc="-1" strike="noStrike">
                <a:solidFill>
                  <a:srgbClr val="1c7ddb"/>
                </a:solidFill>
                <a:latin typeface="Abadi"/>
                <a:ea typeface="DejaVu Sans"/>
              </a:rPr>
              <a:t>21</a:t>
            </a:fld>
            <a:endParaRPr b="0" lang="en-US" sz="1600" spc="-1" strike="noStrike">
              <a:latin typeface="Arial"/>
            </a:endParaRPr>
          </a:p>
        </p:txBody>
      </p:sp>
      <p:sp>
        <p:nvSpPr>
          <p:cNvPr id="236" name="Content Placeholder 2"/>
          <p:cNvSpPr/>
          <p:nvPr/>
        </p:nvSpPr>
        <p:spPr>
          <a:xfrm>
            <a:off x="770040" y="2057400"/>
            <a:ext cx="5401800" cy="380952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CA" sz="2200" spc="-1" strike="noStrike">
                <a:solidFill>
                  <a:srgbClr val="292929"/>
                </a:solidFill>
                <a:latin typeface="Abadi"/>
                <a:ea typeface="DejaVu Sans"/>
              </a:rPr>
              <a:t>Show a </a:t>
            </a:r>
            <a:r>
              <a:rPr b="0" lang="en-US" sz="2200" spc="-1" strike="noStrike">
                <a:solidFill>
                  <a:srgbClr val="292929"/>
                </a:solidFill>
                <a:latin typeface="Abadi"/>
                <a:ea typeface="DejaVu Sans"/>
              </a:rPr>
              <a:t>scatter point of payload vs. orbit type</a:t>
            </a:r>
            <a:endParaRPr b="0" lang="en-US" sz="2200" spc="-1" strike="noStrike">
              <a:latin typeface="Arial"/>
            </a:endParaRPr>
          </a:p>
          <a:p>
            <a:pPr>
              <a:lnSpc>
                <a:spcPct val="100000"/>
              </a:lnSpc>
              <a:spcBef>
                <a:spcPts val="1400"/>
              </a:spcBef>
            </a:pP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If comparing Orbit with Payload Mass we notice I high concentration between 0 to 8,000 KG, with the highest prevalence for the Orbit ISS for payloads between 2,000 to 4,000 and Orbit GTO between 3,500 to 8,000 KG.</a:t>
            </a:r>
            <a:endParaRPr b="0" lang="en-US" sz="2200" spc="-1" strike="noStrike">
              <a:latin typeface="Arial"/>
            </a:endParaRPr>
          </a:p>
        </p:txBody>
      </p:sp>
      <p:sp>
        <p:nvSpPr>
          <p:cNvPr id="23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38" name="" descr=""/>
          <p:cNvPicPr/>
          <p:nvPr/>
        </p:nvPicPr>
        <p:blipFill>
          <a:blip r:embed="rId2"/>
          <a:stretch/>
        </p:blipFill>
        <p:spPr>
          <a:xfrm>
            <a:off x="6300000" y="1800000"/>
            <a:ext cx="5267880" cy="34394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9" name="Slide Number Placeholder 4"/>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0E68875-8050-4ADE-A3B8-4441D15D4B88}" type="slidenum">
              <a:rPr b="0" lang="en-US" sz="1600" spc="-1" strike="noStrike">
                <a:solidFill>
                  <a:srgbClr val="1c7ddb"/>
                </a:solidFill>
                <a:latin typeface="Abadi"/>
                <a:ea typeface="DejaVu Sans"/>
              </a:rPr>
              <a:t>22</a:t>
            </a:fld>
            <a:endParaRPr b="0" lang="en-US" sz="1600" spc="-1" strike="noStrike">
              <a:latin typeface="Arial"/>
            </a:endParaRPr>
          </a:p>
        </p:txBody>
      </p:sp>
      <p:sp>
        <p:nvSpPr>
          <p:cNvPr id="240" name="Content Placeholder 2"/>
          <p:cNvSpPr/>
          <p:nvPr/>
        </p:nvSpPr>
        <p:spPr>
          <a:xfrm>
            <a:off x="770040" y="2069640"/>
            <a:ext cx="5401800" cy="3809520"/>
          </a:xfrm>
          <a:prstGeom prst="rect">
            <a:avLst/>
          </a:prstGeom>
          <a:noFill/>
          <a:ln w="0">
            <a:noFill/>
          </a:ln>
        </p:spPr>
        <p:style>
          <a:lnRef idx="0"/>
          <a:fillRef idx="0"/>
          <a:effectRef idx="0"/>
          <a:fontRef idx="minor"/>
        </p:style>
        <p:txBody>
          <a:bodyPr lIns="90000" rIns="90000" tIns="45000" bIns="45000" anchor="t">
            <a:normAutofit fontScale="97000"/>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Line chart of yearly average success rate</a:t>
            </a:r>
            <a:endParaRPr b="0" lang="en-US" sz="2200" spc="-1" strike="noStrike">
              <a:latin typeface="Arial"/>
            </a:endParaRPr>
          </a:p>
          <a:p>
            <a:pPr>
              <a:lnSpc>
                <a:spcPct val="100000"/>
              </a:lnSpc>
              <a:spcBef>
                <a:spcPts val="1400"/>
              </a:spcBef>
            </a:pP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From year 2013 the success rate has been increasing constantly with some minor stalls between year 2014 to 2015 and set backs between 2017 to 2018.</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Overall a constant increase in reliability and successes.</a:t>
            </a:r>
            <a:endParaRPr b="0" lang="en-US" sz="2200" spc="-1" strike="noStrike">
              <a:latin typeface="Arial"/>
            </a:endParaRPr>
          </a:p>
        </p:txBody>
      </p:sp>
      <p:sp>
        <p:nvSpPr>
          <p:cNvPr id="24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latin typeface="Arial"/>
            </a:endParaRPr>
          </a:p>
        </p:txBody>
      </p:sp>
      <p:pic>
        <p:nvPicPr>
          <p:cNvPr id="242" name="" descr=""/>
          <p:cNvPicPr/>
          <p:nvPr/>
        </p:nvPicPr>
        <p:blipFill>
          <a:blip r:embed="rId2"/>
          <a:stretch/>
        </p:blipFill>
        <p:spPr>
          <a:xfrm>
            <a:off x="6324840" y="2139120"/>
            <a:ext cx="5013720" cy="34394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5BD550E-3038-4B70-9A20-398A469FA3ED}" type="slidenum">
              <a:rPr b="0" lang="en-US" sz="1600" spc="-1" strike="noStrike">
                <a:solidFill>
                  <a:srgbClr val="1c7ddb"/>
                </a:solidFill>
                <a:latin typeface="Abadi"/>
                <a:ea typeface="DejaVu Sans"/>
              </a:rPr>
              <a:t>23</a:t>
            </a:fld>
            <a:endParaRPr b="0" lang="en-US" sz="1600" spc="-1" strike="noStrike">
              <a:latin typeface="Arial"/>
            </a:endParaRPr>
          </a:p>
        </p:txBody>
      </p:sp>
      <p:sp>
        <p:nvSpPr>
          <p:cNvPr id="244" name="Content Placeholder 4"/>
          <p:cNvSpPr/>
          <p:nvPr/>
        </p:nvSpPr>
        <p:spPr>
          <a:xfrm>
            <a:off x="770040" y="1371600"/>
            <a:ext cx="9743400" cy="205704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Find 5 records where launch sites begin with `CCA`</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Present your query result with a short explanation here:</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Selecting only distinct results from the column Launch Site with string “CCA”.</a:t>
            </a:r>
            <a:endParaRPr b="0" lang="en-US" sz="2200" spc="-1" strike="noStrike">
              <a:latin typeface="Arial"/>
            </a:endParaRPr>
          </a:p>
        </p:txBody>
      </p:sp>
      <p:sp>
        <p:nvSpPr>
          <p:cNvPr id="24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46" name="" descr=""/>
          <p:cNvPicPr/>
          <p:nvPr/>
        </p:nvPicPr>
        <p:blipFill>
          <a:blip r:embed="rId2"/>
          <a:stretch/>
        </p:blipFill>
        <p:spPr>
          <a:xfrm>
            <a:off x="914400" y="3996720"/>
            <a:ext cx="9330480" cy="11001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6222E83-168A-406F-B351-A53381468802}" type="slidenum">
              <a:rPr b="0" lang="en-US" sz="1600" spc="-1" strike="noStrike">
                <a:solidFill>
                  <a:srgbClr val="1c7ddb"/>
                </a:solidFill>
                <a:latin typeface="Abadi"/>
                <a:ea typeface="DejaVu Sans"/>
              </a:rPr>
              <a:t>24</a:t>
            </a:fld>
            <a:endParaRPr b="0" lang="en-US" sz="1600" spc="-1" strike="noStrike">
              <a:latin typeface="Arial"/>
            </a:endParaRPr>
          </a:p>
        </p:txBody>
      </p:sp>
      <p:sp>
        <p:nvSpPr>
          <p:cNvPr id="248" name="Content Placeholder 4"/>
          <p:cNvSpPr/>
          <p:nvPr/>
        </p:nvSpPr>
        <p:spPr>
          <a:xfrm>
            <a:off x="770040" y="182556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Calculate the total payload carried by boosters from NASA</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Present your query result with a short explanation here: summing all payloads in KG from the Customer column with specific string NASA (CRS), in total 45,496 KG.</a:t>
            </a:r>
            <a:endParaRPr b="0" lang="en-US" sz="2200" spc="-1" strike="noStrike">
              <a:latin typeface="Arial"/>
            </a:endParaRPr>
          </a:p>
        </p:txBody>
      </p:sp>
      <p:sp>
        <p:nvSpPr>
          <p:cNvPr id="24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pic>
        <p:nvPicPr>
          <p:cNvPr id="250" name="" descr=""/>
          <p:cNvPicPr/>
          <p:nvPr/>
        </p:nvPicPr>
        <p:blipFill>
          <a:blip r:embed="rId2"/>
          <a:stretch/>
        </p:blipFill>
        <p:spPr>
          <a:xfrm>
            <a:off x="1182960" y="4385880"/>
            <a:ext cx="9330480" cy="11001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1"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87169F5-CB35-4173-B544-6E005761441D}" type="slidenum">
              <a:rPr b="0" lang="en-US" sz="1600" spc="-1" strike="noStrike">
                <a:solidFill>
                  <a:srgbClr val="1c7ddb"/>
                </a:solidFill>
                <a:latin typeface="Abadi"/>
                <a:ea typeface="DejaVu Sans"/>
              </a:rPr>
              <a:t>25</a:t>
            </a:fld>
            <a:endParaRPr b="0" lang="en-US" sz="1600" spc="-1" strike="noStrike">
              <a:latin typeface="Arial"/>
            </a:endParaRPr>
          </a:p>
        </p:txBody>
      </p:sp>
      <p:sp>
        <p:nvSpPr>
          <p:cNvPr id="252" name="Content Placeholder 4"/>
          <p:cNvSpPr/>
          <p:nvPr/>
        </p:nvSpPr>
        <p:spPr>
          <a:xfrm>
            <a:off x="770040" y="182556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Calculate the average payload mass carried by booster version F9 v1.1</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Present your query result with a short explanation here: average Payload in KG carried by the Booster F6 V 1.1 is 2,928 KG.</a:t>
            </a:r>
            <a:endParaRPr b="0" lang="en-US" sz="2200" spc="-1" strike="noStrike">
              <a:latin typeface="Arial"/>
            </a:endParaRPr>
          </a:p>
        </p:txBody>
      </p:sp>
      <p:sp>
        <p:nvSpPr>
          <p:cNvPr id="25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latin typeface="Arial"/>
            </a:endParaRPr>
          </a:p>
        </p:txBody>
      </p:sp>
      <p:pic>
        <p:nvPicPr>
          <p:cNvPr id="254" name="" descr=""/>
          <p:cNvPicPr/>
          <p:nvPr/>
        </p:nvPicPr>
        <p:blipFill>
          <a:blip r:embed="rId2"/>
          <a:stretch/>
        </p:blipFill>
        <p:spPr>
          <a:xfrm>
            <a:off x="1413360" y="4385880"/>
            <a:ext cx="9330480" cy="11001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5"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547CAD8-BD2C-4B2C-9A3E-585E7DE0A621}" type="slidenum">
              <a:rPr b="0" lang="en-US" sz="1600" spc="-1" strike="noStrike">
                <a:solidFill>
                  <a:srgbClr val="1c7ddb"/>
                </a:solidFill>
                <a:latin typeface="Abadi"/>
                <a:ea typeface="DejaVu Sans"/>
              </a:rPr>
              <a:t>26</a:t>
            </a:fld>
            <a:endParaRPr b="0" lang="en-US" sz="1600" spc="-1" strike="noStrike">
              <a:latin typeface="Arial"/>
            </a:endParaRPr>
          </a:p>
        </p:txBody>
      </p:sp>
      <p:sp>
        <p:nvSpPr>
          <p:cNvPr id="256" name="Content Placeholder 4"/>
          <p:cNvSpPr/>
          <p:nvPr/>
        </p:nvSpPr>
        <p:spPr>
          <a:xfrm>
            <a:off x="770040" y="182556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Find the dates of the first successful landing outcome on ground pad</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Present your query result with a short explanation here: the first successful date a landing on a PAD was the 1</a:t>
            </a:r>
            <a:r>
              <a:rPr b="0" lang="en-US" sz="2200" spc="-1" strike="noStrike" baseline="14000000">
                <a:solidFill>
                  <a:srgbClr val="292929"/>
                </a:solidFill>
                <a:latin typeface="Abadi"/>
                <a:ea typeface="DejaVu Sans"/>
              </a:rPr>
              <a:t>st</a:t>
            </a:r>
            <a:r>
              <a:rPr b="0" lang="en-US" sz="2200" spc="-1" strike="noStrike">
                <a:solidFill>
                  <a:srgbClr val="292929"/>
                </a:solidFill>
                <a:latin typeface="Abadi"/>
                <a:ea typeface="DejaVu Sans"/>
              </a:rPr>
              <a:t> March 2013. </a:t>
            </a:r>
            <a:endParaRPr b="0" lang="en-US" sz="2200" spc="-1" strike="noStrike">
              <a:latin typeface="Arial"/>
            </a:endParaRPr>
          </a:p>
        </p:txBody>
      </p:sp>
      <p:sp>
        <p:nvSpPr>
          <p:cNvPr id="25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latin typeface="Arial"/>
            </a:endParaRPr>
          </a:p>
        </p:txBody>
      </p:sp>
      <p:pic>
        <p:nvPicPr>
          <p:cNvPr id="258" name="" descr=""/>
          <p:cNvPicPr/>
          <p:nvPr/>
        </p:nvPicPr>
        <p:blipFill>
          <a:blip r:embed="rId2"/>
          <a:stretch/>
        </p:blipFill>
        <p:spPr>
          <a:xfrm>
            <a:off x="1371600" y="3928680"/>
            <a:ext cx="9330480" cy="11001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87702BD-3F71-4E0D-B95D-85F5D395993D}" type="slidenum">
              <a:rPr b="0" lang="en-US" sz="1600" spc="-1" strike="noStrike">
                <a:solidFill>
                  <a:srgbClr val="1c7ddb"/>
                </a:solidFill>
                <a:latin typeface="Abadi"/>
                <a:ea typeface="DejaVu Sans"/>
              </a:rPr>
              <a:t>27</a:t>
            </a:fld>
            <a:endParaRPr b="0" lang="en-US" sz="1600" spc="-1" strike="noStrike">
              <a:latin typeface="Arial"/>
            </a:endParaRPr>
          </a:p>
        </p:txBody>
      </p:sp>
      <p:sp>
        <p:nvSpPr>
          <p:cNvPr id="260" name="Content Placeholder 4"/>
          <p:cNvSpPr/>
          <p:nvPr/>
        </p:nvSpPr>
        <p:spPr>
          <a:xfrm>
            <a:off x="770040" y="137160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List the names of boosters which have successfully landed on drone ship and had payload mass greater than 4000 but less than 6000</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Present your query result with a short explanation here: there are 4 booster versions that had a successful landing on a drone ship with payload between 4,000 and 6,000 KG</a:t>
            </a:r>
            <a:endParaRPr b="0" lang="en-US" sz="2200" spc="-1" strike="noStrike">
              <a:latin typeface="Arial"/>
            </a:endParaRPr>
          </a:p>
        </p:txBody>
      </p:sp>
      <p:sp>
        <p:nvSpPr>
          <p:cNvPr id="26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latin typeface="Arial"/>
            </a:endParaRPr>
          </a:p>
        </p:txBody>
      </p:sp>
      <p:pic>
        <p:nvPicPr>
          <p:cNvPr id="262" name="" descr=""/>
          <p:cNvPicPr/>
          <p:nvPr/>
        </p:nvPicPr>
        <p:blipFill>
          <a:blip r:embed="rId2"/>
          <a:stretch/>
        </p:blipFill>
        <p:spPr>
          <a:xfrm>
            <a:off x="360" y="4572000"/>
            <a:ext cx="12191400" cy="14230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3"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98000EF-831F-4638-8742-15B826B9C483}" type="slidenum">
              <a:rPr b="0" lang="en-US" sz="1600" spc="-1" strike="noStrike">
                <a:solidFill>
                  <a:srgbClr val="1c7ddb"/>
                </a:solidFill>
                <a:latin typeface="Abadi"/>
                <a:ea typeface="DejaVu Sans"/>
              </a:rPr>
              <a:t>28</a:t>
            </a:fld>
            <a:endParaRPr b="0" lang="en-US" sz="1600" spc="-1" strike="noStrike">
              <a:latin typeface="Arial"/>
            </a:endParaRPr>
          </a:p>
        </p:txBody>
      </p:sp>
      <p:sp>
        <p:nvSpPr>
          <p:cNvPr id="264" name="Content Placeholder 4"/>
          <p:cNvSpPr/>
          <p:nvPr/>
        </p:nvSpPr>
        <p:spPr>
          <a:xfrm>
            <a:off x="770040" y="182556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Calculate the total number of successful and failure mission outcomes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Present your query result with a short explanation here: there have been in total N´ 02 Failures in flight, N´ 198 Successful landings and N´ 02 successful  landing with payload status unclear. </a:t>
            </a:r>
            <a:endParaRPr b="0" lang="en-US" sz="2200" spc="-1" strike="noStrike">
              <a:latin typeface="Arial"/>
            </a:endParaRPr>
          </a:p>
        </p:txBody>
      </p:sp>
      <p:sp>
        <p:nvSpPr>
          <p:cNvPr id="26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74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latin typeface="Arial"/>
            </a:endParaRPr>
          </a:p>
        </p:txBody>
      </p:sp>
      <p:pic>
        <p:nvPicPr>
          <p:cNvPr id="266" name="" descr=""/>
          <p:cNvPicPr/>
          <p:nvPr/>
        </p:nvPicPr>
        <p:blipFill>
          <a:blip r:embed="rId2"/>
          <a:stretch/>
        </p:blipFill>
        <p:spPr>
          <a:xfrm>
            <a:off x="1600200" y="4343400"/>
            <a:ext cx="8863920" cy="15109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F02DBE40-B4E5-44FF-A65C-6E86CF34443F}" type="slidenum">
              <a:rPr b="0" lang="en-US" sz="1600" spc="-1" strike="noStrike">
                <a:solidFill>
                  <a:srgbClr val="1c7ddb"/>
                </a:solidFill>
                <a:latin typeface="Abadi"/>
                <a:ea typeface="DejaVu Sans"/>
              </a:rPr>
              <a:t>2</a:t>
            </a:fld>
            <a:endParaRPr b="0" lang="en-US" sz="1600" spc="-1" strike="noStrike">
              <a:latin typeface="Arial"/>
            </a:endParaRPr>
          </a:p>
        </p:txBody>
      </p:sp>
      <p:sp>
        <p:nvSpPr>
          <p:cNvPr id="164" name="Content Placeholder 2"/>
          <p:cNvSpPr/>
          <p:nvPr/>
        </p:nvSpPr>
        <p:spPr>
          <a:xfrm>
            <a:off x="900000" y="1620000"/>
            <a:ext cx="10438200" cy="431820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US" sz="1800" spc="-1" strike="noStrike">
                <a:solidFill>
                  <a:srgbClr val="292929"/>
                </a:solidFill>
                <a:latin typeface="Arial"/>
                <a:ea typeface="DejaVu Sans"/>
              </a:rPr>
              <a:t>Summary of methodologies: I used the Space X API to retrieve the data. Using data wrangling, including sorting and filtering, I performed exploratory data analysis to understand the data, visualize the correlations with Matplotlib, as well as Folium and building a Plotly Dashboard. To then use machine learning to find the best model fit on our data set with the highest outcome.</a:t>
            </a:r>
            <a:endParaRPr b="0" lang="en-US" sz="1800" spc="-1" strike="noStrike">
              <a:latin typeface="Arial"/>
            </a:endParaRPr>
          </a:p>
          <a:p>
            <a:pPr marL="228600" indent="-227880">
              <a:lnSpc>
                <a:spcPct val="100000"/>
              </a:lnSpc>
              <a:spcBef>
                <a:spcPts val="1400"/>
              </a:spcBef>
              <a:buClr>
                <a:srgbClr val="292929"/>
              </a:buClr>
              <a:buFont typeface="Arial"/>
              <a:buChar char="•"/>
            </a:pPr>
            <a:r>
              <a:rPr b="0" lang="en-US" sz="1800" spc="-1" strike="noStrike">
                <a:solidFill>
                  <a:srgbClr val="292929"/>
                </a:solidFill>
                <a:latin typeface="Arial"/>
                <a:ea typeface="DejaVu Sans"/>
              </a:rPr>
              <a:t>Summary of all results: after constructing various graphs, interactive maps and applying several machine learning models we found the best model to fit our data set was a tree classifier giving us a precision of circa 89%.</a:t>
            </a:r>
            <a:endParaRPr b="0" lang="en-US" sz="1800" spc="-1" strike="noStrike">
              <a:latin typeface="Arial"/>
            </a:endParaRPr>
          </a:p>
        </p:txBody>
      </p:sp>
      <p:sp>
        <p:nvSpPr>
          <p:cNvPr id="16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7"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C11D344-E1CA-40B2-B519-6BB355785462}" type="slidenum">
              <a:rPr b="0" lang="en-US" sz="1600" spc="-1" strike="noStrike">
                <a:solidFill>
                  <a:srgbClr val="1c7ddb"/>
                </a:solidFill>
                <a:latin typeface="Abadi"/>
                <a:ea typeface="DejaVu Sans"/>
              </a:rPr>
              <a:t>29</a:t>
            </a:fld>
            <a:endParaRPr b="0" lang="en-US" sz="1600" spc="-1" strike="noStrike">
              <a:latin typeface="Arial"/>
            </a:endParaRPr>
          </a:p>
        </p:txBody>
      </p:sp>
      <p:sp>
        <p:nvSpPr>
          <p:cNvPr id="268" name="Content Placeholder 4"/>
          <p:cNvSpPr/>
          <p:nvPr/>
        </p:nvSpPr>
        <p:spPr>
          <a:xfrm>
            <a:off x="771840" y="137160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List the names of the booster which have carried the maximum payload mass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Present your query result with a short explanation here: there have been 24 different boosters that had a successful landing with a max payload.</a:t>
            </a:r>
            <a:endParaRPr b="0" lang="en-US" sz="2200" spc="-1" strike="noStrike">
              <a:latin typeface="Arial"/>
            </a:endParaRPr>
          </a:p>
        </p:txBody>
      </p:sp>
      <p:sp>
        <p:nvSpPr>
          <p:cNvPr id="26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latin typeface="Arial"/>
            </a:endParaRPr>
          </a:p>
        </p:txBody>
      </p:sp>
      <p:pic>
        <p:nvPicPr>
          <p:cNvPr id="270" name="" descr=""/>
          <p:cNvPicPr/>
          <p:nvPr/>
        </p:nvPicPr>
        <p:blipFill>
          <a:blip r:embed="rId2"/>
          <a:stretch/>
        </p:blipFill>
        <p:spPr>
          <a:xfrm>
            <a:off x="685800" y="2971800"/>
            <a:ext cx="10972440" cy="37317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1"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609BBA5-0AE1-4C18-AF2C-9E90E7F4B251}" type="slidenum">
              <a:rPr b="0" lang="en-US" sz="1600" spc="-1" strike="noStrike">
                <a:solidFill>
                  <a:srgbClr val="1c7ddb"/>
                </a:solidFill>
                <a:latin typeface="Abadi"/>
                <a:ea typeface="DejaVu Sans"/>
              </a:rPr>
              <a:t>30</a:t>
            </a:fld>
            <a:endParaRPr b="0" lang="en-US" sz="1600" spc="-1" strike="noStrike">
              <a:latin typeface="Arial"/>
            </a:endParaRPr>
          </a:p>
        </p:txBody>
      </p:sp>
      <p:sp>
        <p:nvSpPr>
          <p:cNvPr id="272" name="Content Placeholder 4"/>
          <p:cNvSpPr/>
          <p:nvPr/>
        </p:nvSpPr>
        <p:spPr>
          <a:xfrm>
            <a:off x="770040" y="182556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List the failed landing_outcomes in drone ship, their booster versions, and launch site names for in year 2015</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Present your query result with a short explanation here: there have been N´ 05 different booster versions that had a failure to land on a pad in the year 2015.</a:t>
            </a:r>
            <a:endParaRPr b="0" lang="en-US" sz="2200" spc="-1" strike="noStrike">
              <a:latin typeface="Arial"/>
            </a:endParaRPr>
          </a:p>
        </p:txBody>
      </p:sp>
      <p:sp>
        <p:nvSpPr>
          <p:cNvPr id="27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274" name="" descr=""/>
          <p:cNvPicPr/>
          <p:nvPr/>
        </p:nvPicPr>
        <p:blipFill>
          <a:blip r:embed="rId2"/>
          <a:stretch/>
        </p:blipFill>
        <p:spPr>
          <a:xfrm>
            <a:off x="280080" y="4489920"/>
            <a:ext cx="11606760" cy="14533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5"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F22D7A6-E2CB-45B0-BA4A-F5BB20DBC9B7}" type="slidenum">
              <a:rPr b="0" lang="en-US" sz="1600" spc="-1" strike="noStrike">
                <a:solidFill>
                  <a:srgbClr val="1c7ddb"/>
                </a:solidFill>
                <a:latin typeface="Abadi"/>
                <a:ea typeface="DejaVu Sans"/>
              </a:rPr>
              <a:t>31</a:t>
            </a:fld>
            <a:endParaRPr b="0" lang="en-US" sz="1600" spc="-1" strike="noStrike">
              <a:latin typeface="Arial"/>
            </a:endParaRPr>
          </a:p>
        </p:txBody>
      </p:sp>
      <p:sp>
        <p:nvSpPr>
          <p:cNvPr id="276" name="Content Placeholder 4"/>
          <p:cNvSpPr/>
          <p:nvPr/>
        </p:nvSpPr>
        <p:spPr>
          <a:xfrm>
            <a:off x="771840" y="1371600"/>
            <a:ext cx="9743400" cy="4349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00"/>
              </a:spcBef>
            </a:pPr>
            <a:r>
              <a:rPr b="0" lang="en-US" sz="2200" spc="-1" strike="noStrike">
                <a:solidFill>
                  <a:srgbClr val="292929"/>
                </a:solidFill>
                <a:latin typeface="Abadi"/>
                <a:ea typeface="DejaVu Sans"/>
              </a:rPr>
              <a:t>Rank the count of landing outcomes (such as Failure (drone ship) or Success (ground pad)) between the date 2010-06-04 and 2017-03-20, in descending order</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Present your query result with a short explanation here: there are 9 different outcomes with the majority of being Successful, quantity 40, and adding the N´ 16 for success landing on a drone ship as well as N´ 12 on ground pads, in total we have N´ 68 successful landings in total between 04.06.2010 and 20.03.2017, circa 3 years..</a:t>
            </a:r>
            <a:endParaRPr b="0" lang="en-US" sz="2200" spc="-1" strike="noStrike">
              <a:latin typeface="Arial"/>
            </a:endParaRPr>
          </a:p>
        </p:txBody>
      </p:sp>
      <p:sp>
        <p:nvSpPr>
          <p:cNvPr id="27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6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latin typeface="Arial"/>
            </a:endParaRPr>
          </a:p>
        </p:txBody>
      </p:sp>
      <p:pic>
        <p:nvPicPr>
          <p:cNvPr id="278" name="" descr=""/>
          <p:cNvPicPr/>
          <p:nvPr/>
        </p:nvPicPr>
        <p:blipFill>
          <a:blip r:embed="rId2"/>
          <a:stretch/>
        </p:blipFill>
        <p:spPr>
          <a:xfrm>
            <a:off x="228600" y="4343400"/>
            <a:ext cx="11846160" cy="19346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Slide Number Placeholder 2"/>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8658304-E97A-4C78-9B6C-9A4285F35B8A}" type="slidenum">
              <a:rPr b="0" lang="en-US" sz="1600" spc="-1" strike="noStrike">
                <a:solidFill>
                  <a:srgbClr val="1c7ddb"/>
                </a:solidFill>
                <a:latin typeface="Abadi"/>
                <a:ea typeface="DejaVu Sans"/>
              </a:rPr>
              <a:t>32</a:t>
            </a:fld>
            <a:endParaRPr b="0" lang="en-US" sz="1600" spc="-1" strike="noStrike">
              <a:latin typeface="Arial"/>
            </a:endParaRPr>
          </a:p>
        </p:txBody>
      </p:sp>
      <p:sp>
        <p:nvSpPr>
          <p:cNvPr id="280" name="Content Placeholder 4"/>
          <p:cNvSpPr/>
          <p:nvPr/>
        </p:nvSpPr>
        <p:spPr>
          <a:xfrm>
            <a:off x="770040" y="182556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Explore the generated folium map and make a proper screenshot to include all launch sites’ location markers on a global map</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Explain the important elements and findings on the screenshot: we can see how the launches are distributed globally.</a:t>
            </a:r>
            <a:endParaRPr b="0" lang="en-US" sz="2200" spc="-1" strike="noStrike">
              <a:latin typeface="Arial"/>
            </a:endParaRPr>
          </a:p>
          <a:p>
            <a:pPr>
              <a:lnSpc>
                <a:spcPct val="100000"/>
              </a:lnSpc>
            </a:pPr>
            <a:endParaRPr b="0" lang="en-US" sz="2200" spc="-1" strike="noStrike">
              <a:latin typeface="Arial"/>
            </a:endParaRPr>
          </a:p>
        </p:txBody>
      </p:sp>
      <p:sp>
        <p:nvSpPr>
          <p:cNvPr id="28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&lt;Folium Map Screenshot 1&gt;</a:t>
            </a:r>
            <a:endParaRPr b="0" lang="en-US" sz="4000" spc="-1" strike="noStrike">
              <a:latin typeface="Arial"/>
            </a:endParaRPr>
          </a:p>
        </p:txBody>
      </p:sp>
      <p:pic>
        <p:nvPicPr>
          <p:cNvPr id="282" name="" descr=""/>
          <p:cNvPicPr/>
          <p:nvPr/>
        </p:nvPicPr>
        <p:blipFill>
          <a:blip r:embed="rId2"/>
          <a:stretch/>
        </p:blipFill>
        <p:spPr>
          <a:xfrm>
            <a:off x="4935960" y="4601160"/>
            <a:ext cx="1493280" cy="2007720"/>
          </a:xfrm>
          <a:prstGeom prst="rect">
            <a:avLst/>
          </a:prstGeom>
          <a:ln w="0">
            <a:noFill/>
          </a:ln>
        </p:spPr>
      </p:pic>
      <p:pic>
        <p:nvPicPr>
          <p:cNvPr id="283" name="" descr=""/>
          <p:cNvPicPr/>
          <p:nvPr/>
        </p:nvPicPr>
        <p:blipFill>
          <a:blip r:embed="rId3"/>
          <a:stretch/>
        </p:blipFill>
        <p:spPr>
          <a:xfrm>
            <a:off x="3135960" y="4572000"/>
            <a:ext cx="1493280" cy="2007720"/>
          </a:xfrm>
          <a:prstGeom prst="rect">
            <a:avLst/>
          </a:prstGeom>
          <a:ln w="0">
            <a:noFill/>
          </a:ln>
        </p:spPr>
      </p:pic>
      <p:pic>
        <p:nvPicPr>
          <p:cNvPr id="284" name="" descr=""/>
          <p:cNvPicPr/>
          <p:nvPr/>
        </p:nvPicPr>
        <p:blipFill>
          <a:blip r:embed="rId4"/>
          <a:stretch/>
        </p:blipFill>
        <p:spPr>
          <a:xfrm>
            <a:off x="6469200" y="4601160"/>
            <a:ext cx="1760040" cy="20077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Slide Number Placeholder 2"/>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4AEC952-7521-40EB-BBBF-64ED661167BD}" type="slidenum">
              <a:rPr b="0" lang="en-US" sz="1600" spc="-1" strike="noStrike">
                <a:solidFill>
                  <a:srgbClr val="1c7ddb"/>
                </a:solidFill>
                <a:latin typeface="Abadi"/>
                <a:ea typeface="DejaVu Sans"/>
              </a:rPr>
              <a:t>34</a:t>
            </a:fld>
            <a:endParaRPr b="0" lang="en-US" sz="1600" spc="-1" strike="noStrike">
              <a:latin typeface="Arial"/>
            </a:endParaRPr>
          </a:p>
        </p:txBody>
      </p:sp>
      <p:sp>
        <p:nvSpPr>
          <p:cNvPr id="286" name="Content Placeholder 4"/>
          <p:cNvSpPr/>
          <p:nvPr/>
        </p:nvSpPr>
        <p:spPr>
          <a:xfrm>
            <a:off x="914400" y="1371600"/>
            <a:ext cx="97434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Calibri"/>
              </a:rPr>
              <a:t>Explore the folium map and make a proper screenshot to show the color-labeled launch outcomes on the map</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Calibri"/>
              </a:rPr>
              <a:t>Explain the important elements and findings on the screenshot: we can visualize from each site the out comes of each launch site (Green rockets for Success and Red rockets for Failed).</a:t>
            </a:r>
            <a:endParaRPr b="0" lang="en-US" sz="2200" spc="-1" strike="noStrike">
              <a:latin typeface="Arial"/>
            </a:endParaRPr>
          </a:p>
          <a:p>
            <a:pPr>
              <a:lnSpc>
                <a:spcPct val="100000"/>
              </a:lnSpc>
              <a:spcBef>
                <a:spcPts val="1400"/>
              </a:spcBef>
            </a:pPr>
            <a:endParaRPr b="0" lang="en-US" sz="2200" spc="-1" strike="noStrike">
              <a:latin typeface="Arial"/>
            </a:endParaRPr>
          </a:p>
        </p:txBody>
      </p:sp>
      <p:sp>
        <p:nvSpPr>
          <p:cNvPr id="28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&lt;Folium Map Screenshot 2&gt;</a:t>
            </a:r>
            <a:endParaRPr b="0" lang="en-US" sz="4000" spc="-1" strike="noStrike">
              <a:latin typeface="Arial"/>
            </a:endParaRPr>
          </a:p>
        </p:txBody>
      </p:sp>
      <p:pic>
        <p:nvPicPr>
          <p:cNvPr id="288" name="" descr=""/>
          <p:cNvPicPr/>
          <p:nvPr/>
        </p:nvPicPr>
        <p:blipFill>
          <a:blip r:embed="rId2"/>
          <a:stretch/>
        </p:blipFill>
        <p:spPr>
          <a:xfrm>
            <a:off x="4732200" y="4343400"/>
            <a:ext cx="1760040" cy="2007720"/>
          </a:xfrm>
          <a:prstGeom prst="rect">
            <a:avLst/>
          </a:prstGeom>
          <a:ln w="0">
            <a:noFill/>
          </a:ln>
        </p:spPr>
      </p:pic>
      <p:pic>
        <p:nvPicPr>
          <p:cNvPr id="289" name="" descr=""/>
          <p:cNvPicPr/>
          <p:nvPr/>
        </p:nvPicPr>
        <p:blipFill>
          <a:blip r:embed="rId3"/>
          <a:stretch/>
        </p:blipFill>
        <p:spPr>
          <a:xfrm>
            <a:off x="6492600" y="4343400"/>
            <a:ext cx="1667520" cy="1949040"/>
          </a:xfrm>
          <a:prstGeom prst="rect">
            <a:avLst/>
          </a:prstGeom>
          <a:ln w="0">
            <a:noFill/>
          </a:ln>
        </p:spPr>
      </p:pic>
      <p:pic>
        <p:nvPicPr>
          <p:cNvPr id="290" name="" descr=""/>
          <p:cNvPicPr/>
          <p:nvPr/>
        </p:nvPicPr>
        <p:blipFill>
          <a:blip r:embed="rId4"/>
          <a:stretch/>
        </p:blipFill>
        <p:spPr>
          <a:xfrm>
            <a:off x="2971800" y="4343400"/>
            <a:ext cx="1760040" cy="20077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1" name="Slide Number Placeholder 2"/>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925F557-54A6-471D-A831-BCA19C5EF6F2}" type="slidenum">
              <a:rPr b="0" lang="en-US" sz="1600" spc="-1" strike="noStrike">
                <a:solidFill>
                  <a:srgbClr val="1c7ddb"/>
                </a:solidFill>
                <a:latin typeface="Abadi"/>
                <a:ea typeface="DejaVu Sans"/>
              </a:rPr>
              <a:t>35</a:t>
            </a:fld>
            <a:endParaRPr b="0" lang="en-US" sz="1600" spc="-1" strike="noStrike">
              <a:latin typeface="Arial"/>
            </a:endParaRPr>
          </a:p>
        </p:txBody>
      </p:sp>
      <p:sp>
        <p:nvSpPr>
          <p:cNvPr id="292" name="Content Placeholder 4"/>
          <p:cNvSpPr/>
          <p:nvPr/>
        </p:nvSpPr>
        <p:spPr>
          <a:xfrm>
            <a:off x="736200" y="1362960"/>
            <a:ext cx="8595720" cy="431280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000" spc="-1" strike="noStrike">
                <a:solidFill>
                  <a:srgbClr val="292929"/>
                </a:solidFill>
                <a:latin typeface="Abadi"/>
                <a:ea typeface="DejaVu Sans"/>
              </a:rPr>
              <a:t>Explore the generated folium map and show the screenshot of a selected launch site to its proximity such as railway, highway, coastline, with distance calculated and displayed</a:t>
            </a:r>
            <a:endParaRPr b="0" lang="en-US" sz="2000" spc="-1" strike="noStrike">
              <a:latin typeface="Arial"/>
            </a:endParaRPr>
          </a:p>
          <a:p>
            <a:pPr>
              <a:lnSpc>
                <a:spcPct val="100000"/>
              </a:lnSpc>
              <a:spcBef>
                <a:spcPts val="1400"/>
              </a:spcBef>
            </a:pPr>
            <a:endParaRPr b="0" lang="en-US" sz="2000" spc="-1" strike="noStrike">
              <a:latin typeface="Arial"/>
            </a:endParaRPr>
          </a:p>
          <a:p>
            <a:pPr>
              <a:lnSpc>
                <a:spcPct val="100000"/>
              </a:lnSpc>
              <a:spcBef>
                <a:spcPts val="1400"/>
              </a:spcBef>
            </a:pPr>
            <a:r>
              <a:rPr b="0" lang="en-US" sz="2000" spc="-1" strike="noStrike">
                <a:solidFill>
                  <a:srgbClr val="292929"/>
                </a:solidFill>
                <a:latin typeface="Abadi"/>
                <a:ea typeface="DejaVu Sans"/>
              </a:rPr>
              <a:t>Explain the important elements and findings on the screenshot: we can see the distance of the nearest city and the vicinity of the rail way, road and coastline. </a:t>
            </a:r>
            <a:endParaRPr b="0" lang="en-US" sz="2000" spc="-1" strike="noStrike">
              <a:latin typeface="Arial"/>
            </a:endParaRPr>
          </a:p>
          <a:p>
            <a:pPr>
              <a:lnSpc>
                <a:spcPct val="100000"/>
              </a:lnSpc>
              <a:spcBef>
                <a:spcPts val="1400"/>
              </a:spcBef>
            </a:pPr>
            <a:endParaRPr b="0" lang="en-US" sz="2000" spc="-1" strike="noStrike">
              <a:latin typeface="Arial"/>
            </a:endParaRPr>
          </a:p>
        </p:txBody>
      </p:sp>
      <p:sp>
        <p:nvSpPr>
          <p:cNvPr id="29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&lt;Folium Map Screenshot 3&gt;</a:t>
            </a:r>
            <a:endParaRPr b="0" lang="en-US" sz="4000" spc="-1" strike="noStrike">
              <a:latin typeface="Arial"/>
            </a:endParaRPr>
          </a:p>
        </p:txBody>
      </p:sp>
      <p:pic>
        <p:nvPicPr>
          <p:cNvPr id="294" name="" descr=""/>
          <p:cNvPicPr/>
          <p:nvPr/>
        </p:nvPicPr>
        <p:blipFill>
          <a:blip r:embed="rId2"/>
          <a:stretch/>
        </p:blipFill>
        <p:spPr>
          <a:xfrm>
            <a:off x="770040" y="4028040"/>
            <a:ext cx="6087240" cy="2600640"/>
          </a:xfrm>
          <a:prstGeom prst="rect">
            <a:avLst/>
          </a:prstGeom>
          <a:ln w="0">
            <a:noFill/>
          </a:ln>
        </p:spPr>
      </p:pic>
      <p:pic>
        <p:nvPicPr>
          <p:cNvPr id="295" name="" descr=""/>
          <p:cNvPicPr/>
          <p:nvPr/>
        </p:nvPicPr>
        <p:blipFill>
          <a:blip r:embed="rId3"/>
          <a:stretch/>
        </p:blipFill>
        <p:spPr>
          <a:xfrm>
            <a:off x="6858000" y="3965760"/>
            <a:ext cx="4114080" cy="26629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6" name="Slide Number Placeholder 2"/>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48C8915-A754-45AE-BD76-B2767EDDC1F9}" type="slidenum">
              <a:rPr b="0" lang="en-US" sz="1600" spc="-1" strike="noStrike">
                <a:solidFill>
                  <a:srgbClr val="1c7ddb"/>
                </a:solidFill>
                <a:latin typeface="Abadi"/>
                <a:ea typeface="DejaVu Sans"/>
              </a:rPr>
              <a:t>36</a:t>
            </a:fld>
            <a:endParaRPr b="0" lang="en-US" sz="1600" spc="-1" strike="noStrike">
              <a:latin typeface="Arial"/>
            </a:endParaRPr>
          </a:p>
        </p:txBody>
      </p:sp>
      <p:sp>
        <p:nvSpPr>
          <p:cNvPr id="297" name="Content Placeholder 4"/>
          <p:cNvSpPr/>
          <p:nvPr/>
        </p:nvSpPr>
        <p:spPr>
          <a:xfrm>
            <a:off x="686880" y="1433880"/>
            <a:ext cx="517320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1600" spc="-1" strike="noStrike">
                <a:solidFill>
                  <a:srgbClr val="292929"/>
                </a:solidFill>
                <a:latin typeface="Arial"/>
                <a:ea typeface="DejaVu Sans"/>
              </a:rPr>
              <a:t>Explain the important elements and findings on the screenshot:</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The initial screen starts with all sites selected, the pie chart showing the percentage of the total results per site.</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We can select from the drop down menu a specific site of use the pie chart capabilities to select and visualize more in details certain comparisons.</a:t>
            </a:r>
            <a:endParaRPr b="0" lang="en-US" sz="1600" spc="-1" strike="noStrike">
              <a:latin typeface="Arial"/>
            </a:endParaRPr>
          </a:p>
        </p:txBody>
      </p:sp>
      <p:sp>
        <p:nvSpPr>
          <p:cNvPr id="29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Interactive dashboard - Initial</a:t>
            </a:r>
            <a:endParaRPr b="0" lang="en-US" sz="4000" spc="-1" strike="noStrike">
              <a:latin typeface="Arial"/>
            </a:endParaRPr>
          </a:p>
        </p:txBody>
      </p:sp>
      <p:pic>
        <p:nvPicPr>
          <p:cNvPr id="299" name="" descr=""/>
          <p:cNvPicPr/>
          <p:nvPr/>
        </p:nvPicPr>
        <p:blipFill>
          <a:blip r:embed="rId2"/>
          <a:stretch/>
        </p:blipFill>
        <p:spPr>
          <a:xfrm>
            <a:off x="6400800" y="1371600"/>
            <a:ext cx="5028840" cy="46537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0" name="Slide Number Placeholder 2"/>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C63BC3D-01F6-4C0C-8F6F-6C4935A62004}" type="slidenum">
              <a:rPr b="0" lang="en-US" sz="1600" spc="-1" strike="noStrike">
                <a:solidFill>
                  <a:srgbClr val="1c7ddb"/>
                </a:solidFill>
                <a:latin typeface="Abadi"/>
                <a:ea typeface="DejaVu Sans"/>
              </a:rPr>
              <a:t>38</a:t>
            </a:fld>
            <a:endParaRPr b="0" lang="en-US" sz="1600" spc="-1" strike="noStrike">
              <a:latin typeface="Arial"/>
            </a:endParaRPr>
          </a:p>
        </p:txBody>
      </p:sp>
      <p:sp>
        <p:nvSpPr>
          <p:cNvPr id="301" name="Content Placeholder 4"/>
          <p:cNvSpPr/>
          <p:nvPr/>
        </p:nvSpPr>
        <p:spPr>
          <a:xfrm>
            <a:off x="734040" y="1371600"/>
            <a:ext cx="5209560" cy="480312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1600" spc="-1" strike="noStrike">
                <a:solidFill>
                  <a:srgbClr val="292929"/>
                </a:solidFill>
                <a:latin typeface="Arial"/>
                <a:ea typeface="DejaVu Sans"/>
              </a:rPr>
              <a:t>Explain the important elements and findings on the screenshot:</a:t>
            </a:r>
            <a:endParaRPr b="0" lang="en-US" sz="1600" spc="-1" strike="noStrike">
              <a:latin typeface="Arial"/>
            </a:endParaRPr>
          </a:p>
          <a:p>
            <a:pPr>
              <a:lnSpc>
                <a:spcPct val="100000"/>
              </a:lnSpc>
              <a:spcBef>
                <a:spcPts val="1400"/>
              </a:spcBef>
            </a:pP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Selecting the highest rating site, KSC LC 39A, we can see the pie chart change to percentages of Success rates and Fail rates, indexed as 0 = Fail (23.1%) and    1 = Success (76.9%).</a:t>
            </a:r>
            <a:endParaRPr b="0" lang="en-US" sz="1600" spc="-1" strike="noStrike">
              <a:latin typeface="Arial"/>
            </a:endParaRPr>
          </a:p>
          <a:p>
            <a:pPr>
              <a:lnSpc>
                <a:spcPct val="100000"/>
              </a:lnSpc>
            </a:pPr>
            <a:endParaRPr b="0" lang="en-US" sz="1600" spc="-1" strike="noStrike">
              <a:latin typeface="Arial"/>
            </a:endParaRPr>
          </a:p>
        </p:txBody>
      </p:sp>
      <p:sp>
        <p:nvSpPr>
          <p:cNvPr id="30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Interactive Dashboard - Selection</a:t>
            </a:r>
            <a:endParaRPr b="0" lang="en-US" sz="4000" spc="-1" strike="noStrike">
              <a:latin typeface="Arial"/>
            </a:endParaRPr>
          </a:p>
        </p:txBody>
      </p:sp>
      <p:pic>
        <p:nvPicPr>
          <p:cNvPr id="303" name="" descr=""/>
          <p:cNvPicPr/>
          <p:nvPr/>
        </p:nvPicPr>
        <p:blipFill>
          <a:blip r:embed="rId2"/>
          <a:stretch/>
        </p:blipFill>
        <p:spPr>
          <a:xfrm>
            <a:off x="5943600" y="1329480"/>
            <a:ext cx="5486400" cy="46191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B2D26137-1C56-4649-A2B0-25823D178F08}" type="slidenum">
              <a:rPr b="0" lang="en-US" sz="1600" spc="-1" strike="noStrike">
                <a:solidFill>
                  <a:srgbClr val="1c7ddb"/>
                </a:solidFill>
                <a:latin typeface="Abadi"/>
                <a:ea typeface="DejaVu Sans"/>
              </a:rPr>
              <a:t>3</a:t>
            </a:fld>
            <a:endParaRPr b="0" lang="en-US" sz="1600" spc="-1" strike="noStrike">
              <a:latin typeface="Arial"/>
            </a:endParaRPr>
          </a:p>
        </p:txBody>
      </p:sp>
      <p:sp>
        <p:nvSpPr>
          <p:cNvPr id="167" name="Title 1"/>
          <p:cNvSpPr/>
          <p:nvPr/>
        </p:nvSpPr>
        <p:spPr>
          <a:xfrm>
            <a:off x="828000" y="538560"/>
            <a:ext cx="105278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68" name="Content Placeholder 2"/>
          <p:cNvSpPr/>
          <p:nvPr/>
        </p:nvSpPr>
        <p:spPr>
          <a:xfrm>
            <a:off x="958680" y="1620000"/>
            <a:ext cx="10379520" cy="431820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90000"/>
              </a:lnSpc>
              <a:spcBef>
                <a:spcPts val="1400"/>
              </a:spcBef>
              <a:buClr>
                <a:srgbClr val="292929"/>
              </a:buClr>
              <a:buFont typeface="Arial"/>
              <a:buChar char="•"/>
            </a:pPr>
            <a:r>
              <a:rPr b="0" lang="en-US" sz="2200" spc="-1" strike="noStrike">
                <a:solidFill>
                  <a:srgbClr val="292929"/>
                </a:solidFill>
                <a:latin typeface="Abadi"/>
                <a:ea typeface="DejaVu Sans"/>
              </a:rPr>
              <a:t>Project background and context: We aim to seek a Learning Machine model to predict the success fullness of the landing outcome of the Space X rocket, thus to determine the cost a single launch.</a:t>
            </a:r>
            <a:endParaRPr b="0" lang="en-US" sz="2200" spc="-1" strike="noStrike">
              <a:latin typeface="Arial"/>
            </a:endParaRPr>
          </a:p>
          <a:p>
            <a:pPr marL="228600" indent="-227880">
              <a:lnSpc>
                <a:spcPct val="90000"/>
              </a:lnSpc>
              <a:spcBef>
                <a:spcPts val="1400"/>
              </a:spcBef>
              <a:buClr>
                <a:srgbClr val="292929"/>
              </a:buClr>
              <a:buFont typeface="Arial"/>
              <a:buChar char="•"/>
            </a:pPr>
            <a:r>
              <a:rPr b="0" lang="en-US" sz="2200" spc="-1" strike="noStrike">
                <a:solidFill>
                  <a:srgbClr val="292929"/>
                </a:solidFill>
                <a:latin typeface="Abadi"/>
                <a:ea typeface="DejaVu Sans"/>
              </a:rPr>
              <a:t>Problems you want to find answers: if a Space X rocket, with certain Pay Load, for a certain orbit (intended mission), landing in a determined landing pad, will be successful or not? What will be the percentage of correctness?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Slide Number Placeholder 2"/>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42070BE-3DE0-4861-ACD1-4291A78054EE}" type="slidenum">
              <a:rPr b="0" lang="en-US" sz="1600" spc="-1" strike="noStrike">
                <a:solidFill>
                  <a:srgbClr val="1c7ddb"/>
                </a:solidFill>
                <a:latin typeface="Abadi"/>
                <a:ea typeface="DejaVu Sans"/>
              </a:rPr>
              <a:t>39</a:t>
            </a:fld>
            <a:endParaRPr b="0" lang="en-US" sz="1600" spc="-1" strike="noStrike">
              <a:latin typeface="Arial"/>
            </a:endParaRPr>
          </a:p>
        </p:txBody>
      </p:sp>
      <p:sp>
        <p:nvSpPr>
          <p:cNvPr id="305" name="Content Placeholder 4"/>
          <p:cNvSpPr/>
          <p:nvPr/>
        </p:nvSpPr>
        <p:spPr>
          <a:xfrm>
            <a:off x="770040" y="1371600"/>
            <a:ext cx="5630760" cy="480312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1600" spc="-1" strike="noStrike">
                <a:solidFill>
                  <a:srgbClr val="292929"/>
                </a:solidFill>
                <a:latin typeface="Arial"/>
                <a:ea typeface="DejaVu Sans"/>
              </a:rPr>
              <a:t>At the bottom of the dashboard we can find the secondary options we can use to discover more insights. </a:t>
            </a:r>
            <a:endParaRPr b="0" lang="en-US" sz="1600" spc="-1" strike="noStrike">
              <a:latin typeface="Arial"/>
            </a:endParaRPr>
          </a:p>
          <a:p>
            <a:pPr>
              <a:lnSpc>
                <a:spcPct val="100000"/>
              </a:lnSpc>
              <a:spcBef>
                <a:spcPts val="1400"/>
              </a:spcBef>
            </a:pPr>
            <a:r>
              <a:rPr b="0" lang="en-US" sz="1600" spc="-1" strike="noStrike">
                <a:solidFill>
                  <a:srgbClr val="292929"/>
                </a:solidFill>
                <a:latin typeface="Arial"/>
                <a:ea typeface="DejaVu Sans"/>
              </a:rPr>
              <a:t>We can select a payload range with a slide bar which in turn will update the last Scatter Plot indexed as Payload vs. Class (0 = Success and 1 = Fail), also indexed and color coded as per booster version. Also hovering above each point will give us further information as per Orbit, detail weight, and more. </a:t>
            </a:r>
            <a:endParaRPr b="0" lang="en-US" sz="1600" spc="-1" strike="noStrike">
              <a:latin typeface="Arial"/>
            </a:endParaRPr>
          </a:p>
          <a:p>
            <a:pPr>
              <a:lnSpc>
                <a:spcPct val="100000"/>
              </a:lnSpc>
              <a:spcBef>
                <a:spcPts val="1400"/>
              </a:spcBef>
            </a:pPr>
            <a:endParaRPr b="0" lang="en-US" sz="1600" spc="-1" strike="noStrike">
              <a:latin typeface="Arial"/>
            </a:endParaRPr>
          </a:p>
        </p:txBody>
      </p:sp>
      <p:sp>
        <p:nvSpPr>
          <p:cNvPr id="30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Interactive Dashboard – other options</a:t>
            </a:r>
            <a:endParaRPr b="0" lang="en-US" sz="4000" spc="-1" strike="noStrike">
              <a:latin typeface="Arial"/>
            </a:endParaRPr>
          </a:p>
        </p:txBody>
      </p:sp>
      <p:pic>
        <p:nvPicPr>
          <p:cNvPr id="307" name="" descr=""/>
          <p:cNvPicPr/>
          <p:nvPr/>
        </p:nvPicPr>
        <p:blipFill>
          <a:blip r:embed="rId2"/>
          <a:stretch/>
        </p:blipFill>
        <p:spPr>
          <a:xfrm>
            <a:off x="6629400" y="1371600"/>
            <a:ext cx="4826520" cy="46051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8"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8BB0AC3-8EF3-4723-AA35-43E1808CC183}" type="slidenum">
              <a:rPr b="0" lang="en-US" sz="1600" spc="-1" strike="noStrike">
                <a:solidFill>
                  <a:srgbClr val="1c7ddb"/>
                </a:solidFill>
                <a:latin typeface="Abadi"/>
                <a:ea typeface="DejaVu Sans"/>
              </a:rPr>
              <a:t>40</a:t>
            </a:fld>
            <a:endParaRPr b="0" lang="en-US" sz="1600" spc="-1" strike="noStrike">
              <a:latin typeface="Arial"/>
            </a:endParaRPr>
          </a:p>
        </p:txBody>
      </p:sp>
      <p:sp>
        <p:nvSpPr>
          <p:cNvPr id="309" name="Content Placeholder 4"/>
          <p:cNvSpPr/>
          <p:nvPr/>
        </p:nvSpPr>
        <p:spPr>
          <a:xfrm>
            <a:off x="770040" y="2082240"/>
            <a:ext cx="5323680" cy="380952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With a bar chart to visualize the different accuracies of eahc model used we can easily identify the Tree Model is the highest if 0.89 accuracy overall. </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The others are not too far off as well.</a:t>
            </a:r>
            <a:endParaRPr b="0" lang="en-US" sz="2200" spc="-1" strike="noStrike">
              <a:latin typeface="Arial"/>
            </a:endParaRPr>
          </a:p>
        </p:txBody>
      </p:sp>
      <p:sp>
        <p:nvSpPr>
          <p:cNvPr id="31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latin typeface="Arial"/>
            </a:endParaRPr>
          </a:p>
        </p:txBody>
      </p:sp>
      <p:pic>
        <p:nvPicPr>
          <p:cNvPr id="311" name="" descr=""/>
          <p:cNvPicPr/>
          <p:nvPr/>
        </p:nvPicPr>
        <p:blipFill>
          <a:blip r:embed="rId2"/>
          <a:stretch/>
        </p:blipFill>
        <p:spPr>
          <a:xfrm>
            <a:off x="5637960" y="2514600"/>
            <a:ext cx="6275520" cy="313668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2"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A1DA3D9-3C0A-428F-938E-165AE590EAFE}" type="slidenum">
              <a:rPr b="0" lang="en-US" sz="1600" spc="-1" strike="noStrike">
                <a:solidFill>
                  <a:srgbClr val="1c7ddb"/>
                </a:solidFill>
                <a:latin typeface="Abadi"/>
                <a:ea typeface="DejaVu Sans"/>
              </a:rPr>
              <a:t>42</a:t>
            </a:fld>
            <a:endParaRPr b="0" lang="en-US" sz="1600" spc="-1" strike="noStrike">
              <a:latin typeface="Arial"/>
            </a:endParaRPr>
          </a:p>
        </p:txBody>
      </p:sp>
      <p:sp>
        <p:nvSpPr>
          <p:cNvPr id="313" name="Content Placeholder 4"/>
          <p:cNvSpPr/>
          <p:nvPr/>
        </p:nvSpPr>
        <p:spPr>
          <a:xfrm>
            <a:off x="770040" y="2057400"/>
            <a:ext cx="6316560" cy="380952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Here I am showing the confusion matrix of the Tree model as it is the highest in accuracy. </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This shows how many predictions have been accurate as per the test table. </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 this case the model has predicted exactly 12 landed outcomes but predicted 3 out of 6 in total did not land. </a:t>
            </a:r>
            <a:endParaRPr b="0" lang="en-US" sz="2200" spc="-1" strike="noStrike">
              <a:latin typeface="Arial"/>
            </a:endParaRPr>
          </a:p>
        </p:txBody>
      </p:sp>
      <p:sp>
        <p:nvSpPr>
          <p:cNvPr id="31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315" name="" descr=""/>
          <p:cNvPicPr/>
          <p:nvPr/>
        </p:nvPicPr>
        <p:blipFill>
          <a:blip r:embed="rId2"/>
          <a:stretch/>
        </p:blipFill>
        <p:spPr>
          <a:xfrm>
            <a:off x="7315200" y="1885680"/>
            <a:ext cx="3940560" cy="31435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6"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A4D7EE1-EE9F-4303-982F-7931EFA16D6B}" type="slidenum">
              <a:rPr b="0" lang="en-US" sz="1600" spc="-1" strike="noStrike">
                <a:solidFill>
                  <a:srgbClr val="1c7ddb"/>
                </a:solidFill>
                <a:latin typeface="Abadi"/>
                <a:ea typeface="DejaVu Sans"/>
              </a:rPr>
              <a:t>43</a:t>
            </a:fld>
            <a:endParaRPr b="0" lang="en-US" sz="1600" spc="-1" strike="noStrike">
              <a:latin typeface="Arial"/>
            </a:endParaRPr>
          </a:p>
        </p:txBody>
      </p:sp>
      <p:sp>
        <p:nvSpPr>
          <p:cNvPr id="317" name="Content Placeholder 3"/>
          <p:cNvSpPr/>
          <p:nvPr/>
        </p:nvSpPr>
        <p:spPr>
          <a:xfrm>
            <a:off x="770040" y="1371600"/>
            <a:ext cx="10431360" cy="4349160"/>
          </a:xfrm>
          <a:prstGeom prst="rect">
            <a:avLst/>
          </a:prstGeom>
          <a:noFill/>
          <a:ln w="0">
            <a:noFill/>
          </a:ln>
        </p:spPr>
        <p:style>
          <a:lnRef idx="0"/>
          <a:fillRef idx="0"/>
          <a:effectRef idx="0"/>
          <a:fontRef idx="minor"/>
        </p:style>
        <p:txBody>
          <a:bodyPr lIns="90000" rIns="90000" tIns="45000" bIns="45000" anchor="t">
            <a:normAutofit/>
          </a:bodyPr>
          <a:p>
            <a:pPr marL="216000" indent="-216000">
              <a:lnSpc>
                <a:spcPct val="100000"/>
              </a:lnSpc>
              <a:spcBef>
                <a:spcPts val="1400"/>
              </a:spcBef>
              <a:buClr>
                <a:srgbClr val="292929"/>
              </a:buClr>
              <a:buFont typeface="Wingdings" charset="2"/>
              <a:buChar char=""/>
            </a:pPr>
            <a:r>
              <a:rPr b="0" lang="en-US" sz="1600" spc="-1" strike="noStrike">
                <a:solidFill>
                  <a:srgbClr val="292929"/>
                </a:solidFill>
                <a:latin typeface="Arial"/>
                <a:ea typeface="DejaVu Sans"/>
              </a:rPr>
              <a:t>Using Data Wrangling we can discover insights of patterns and correlations that we will use later. The Data Wrangling discloses, especially graphically, that at the beginning there were more unsuccessful landing, Space X studying the reasons, as well as voluntarily creating a unsuccessful landing, would enhance the performance of the reliability. We can see this with the graph “Launch Success Yearly Trend” that shows us how exponentially the rate has grown during the years becoming increasingly efficient. </a:t>
            </a:r>
            <a:endParaRPr b="0" lang="en-US" sz="1600" spc="-1" strike="noStrike">
              <a:latin typeface="Arial"/>
            </a:endParaRPr>
          </a:p>
          <a:p>
            <a:pPr marL="216000" indent="-216000">
              <a:lnSpc>
                <a:spcPct val="100000"/>
              </a:lnSpc>
              <a:spcBef>
                <a:spcPts val="1400"/>
              </a:spcBef>
              <a:buClr>
                <a:srgbClr val="292929"/>
              </a:buClr>
              <a:buFont typeface="Wingdings" charset="2"/>
              <a:buChar char=""/>
            </a:pPr>
            <a:r>
              <a:rPr b="0" lang="en-US" sz="1600" spc="-1" strike="noStrike">
                <a:solidFill>
                  <a:srgbClr val="292929"/>
                </a:solidFill>
                <a:latin typeface="Arial"/>
                <a:ea typeface="DejaVu Sans"/>
              </a:rPr>
              <a:t>With an interactive Dashboard, built with Dash, we can visually see there is little correlation between failure and payload.</a:t>
            </a:r>
            <a:endParaRPr b="0" lang="en-US" sz="1600" spc="-1" strike="noStrike">
              <a:latin typeface="Arial"/>
            </a:endParaRPr>
          </a:p>
          <a:p>
            <a:pPr marL="216000" indent="-216000">
              <a:lnSpc>
                <a:spcPct val="100000"/>
              </a:lnSpc>
              <a:spcBef>
                <a:spcPts val="1400"/>
              </a:spcBef>
              <a:buClr>
                <a:srgbClr val="292929"/>
              </a:buClr>
              <a:buFont typeface="Wingdings" charset="2"/>
              <a:buChar char=""/>
            </a:pPr>
            <a:r>
              <a:rPr b="0" lang="en-US" sz="1600" spc="-1" strike="noStrike">
                <a:solidFill>
                  <a:srgbClr val="292929"/>
                </a:solidFill>
                <a:latin typeface="Arial"/>
                <a:ea typeface="DejaVu Sans"/>
              </a:rPr>
              <a:t>Comparing Machine Learning techniques we can see there are very good correlations between information's used that give us fairly high accuracy responses, in general we could use any of these techniques to obtain an accurate response.</a:t>
            </a:r>
            <a:endParaRPr b="0" lang="en-US" sz="1600" spc="-1" strike="noStrike">
              <a:latin typeface="Arial"/>
            </a:endParaRPr>
          </a:p>
          <a:p>
            <a:pPr marL="216000" indent="-216000">
              <a:lnSpc>
                <a:spcPct val="100000"/>
              </a:lnSpc>
              <a:spcBef>
                <a:spcPts val="1400"/>
              </a:spcBef>
              <a:buClr>
                <a:srgbClr val="292929"/>
              </a:buClr>
              <a:buFont typeface="Wingdings" charset="2"/>
              <a:buChar char=""/>
            </a:pPr>
            <a:r>
              <a:rPr b="0" lang="en-US" sz="1600" spc="-1" strike="noStrike">
                <a:solidFill>
                  <a:srgbClr val="292929"/>
                </a:solidFill>
                <a:latin typeface="Arial"/>
                <a:ea typeface="DejaVu Sans"/>
              </a:rPr>
              <a:t>As of this point there is much further ground to discover and test to build an even more accurate model for predicting the successful rate. Must be said this is a highly technological driven product / service, thus it would be sensible to track also the technological advancement of other elements including the Boosters and comparing them. I think the first step would be to compare on a year base the booster version vs the success rate with the weight ration. This could give a multi dimensional correlation visualization.</a:t>
            </a:r>
            <a:endParaRPr b="0" lang="en-US" sz="1600" spc="-1" strike="noStrike">
              <a:latin typeface="Arial"/>
            </a:endParaRPr>
          </a:p>
        </p:txBody>
      </p:sp>
      <p:sp>
        <p:nvSpPr>
          <p:cNvPr id="31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Conclusions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9" name="Slide Number Placeholder 5"/>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0EC4712-9E10-4188-90E3-851CE9EBE2D1}" type="slidenum">
              <a:rPr b="0" lang="en-US" sz="1600" spc="-1" strike="noStrike">
                <a:solidFill>
                  <a:srgbClr val="1c7ddb"/>
                </a:solidFill>
                <a:latin typeface="Abadi"/>
                <a:ea typeface="DejaVu Sans"/>
              </a:rPr>
              <a:t>44</a:t>
            </a:fld>
            <a:endParaRPr b="0" lang="en-US" sz="1600" spc="-1" strike="noStrike">
              <a:latin typeface="Arial"/>
            </a:endParaRPr>
          </a:p>
        </p:txBody>
      </p:sp>
      <p:sp>
        <p:nvSpPr>
          <p:cNvPr id="320" name="Content Placeholder 3"/>
          <p:cNvSpPr/>
          <p:nvPr/>
        </p:nvSpPr>
        <p:spPr>
          <a:xfrm>
            <a:off x="770040" y="1859400"/>
            <a:ext cx="10513440" cy="434916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1400"/>
              </a:spcBef>
            </a:pPr>
            <a:r>
              <a:rPr b="0" lang="en-US" sz="2200" spc="-1" strike="noStrike">
                <a:solidFill>
                  <a:srgbClr val="292929"/>
                </a:solidFill>
                <a:latin typeface="Abadi"/>
                <a:ea typeface="DejaVu Sans"/>
              </a:rPr>
              <a:t>I only took the liberty to add images from free repositories to enhance and play around with the map visualization in Folium. </a:t>
            </a:r>
            <a:endParaRPr b="0" lang="en-US" sz="2200" spc="-1" strike="noStrike">
              <a:latin typeface="Arial"/>
            </a:endParaRPr>
          </a:p>
          <a:p>
            <a:pPr>
              <a:lnSpc>
                <a:spcPct val="100000"/>
              </a:lnSpc>
              <a:spcBef>
                <a:spcPts val="1400"/>
              </a:spcBef>
            </a:pPr>
            <a:endParaRPr b="0" lang="en-US" sz="2200" spc="-1" strike="noStrike">
              <a:latin typeface="Arial"/>
            </a:endParaRPr>
          </a:p>
        </p:txBody>
      </p:sp>
      <p:sp>
        <p:nvSpPr>
          <p:cNvPr id="32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Appendix</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Slide Number Placeholder 2"/>
          <p:cNvSpPr/>
          <p:nvPr/>
        </p:nvSpPr>
        <p:spPr>
          <a:xfrm>
            <a:off x="9448920" y="6356520"/>
            <a:ext cx="2741040" cy="3628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88D6486-8A46-4826-8D9B-E724231DC1E1}" type="slidenum">
              <a:rPr b="0" lang="en-US" sz="1600" spc="-1" strike="noStrike">
                <a:solidFill>
                  <a:srgbClr val="1c7ddb"/>
                </a:solidFill>
                <a:latin typeface="Abadi"/>
                <a:ea typeface="DejaVu Sans"/>
              </a:rPr>
              <a:t>4</a:t>
            </a:fld>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Slide Number Placeholder 3"/>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F8A30C2-63FB-475A-AF22-E362B2428F9A}" type="slidenum">
              <a:rPr b="0" lang="en-US" sz="1600" spc="-1" strike="noStrike">
                <a:solidFill>
                  <a:srgbClr val="1c7ddb"/>
                </a:solidFill>
                <a:latin typeface="Abadi"/>
                <a:ea typeface="DejaVu Sans"/>
              </a:rPr>
              <a:t>4</a:t>
            </a:fld>
            <a:endParaRPr b="0" lang="en-US" sz="1600" spc="-1" strike="noStrike">
              <a:latin typeface="Arial"/>
            </a:endParaRPr>
          </a:p>
        </p:txBody>
      </p:sp>
      <p:sp>
        <p:nvSpPr>
          <p:cNvPr id="171" name="Content Placeholder 2"/>
          <p:cNvSpPr/>
          <p:nvPr/>
        </p:nvSpPr>
        <p:spPr>
          <a:xfrm>
            <a:off x="770040" y="1580760"/>
            <a:ext cx="10102680" cy="5209560"/>
          </a:xfrm>
          <a:prstGeom prst="rect">
            <a:avLst/>
          </a:prstGeom>
          <a:noFill/>
          <a:ln w="0">
            <a:noFill/>
          </a:ln>
        </p:spPr>
        <p:style>
          <a:lnRef idx="0"/>
          <a:fillRef idx="0"/>
          <a:effectRef idx="0"/>
          <a:fontRef idx="minor"/>
        </p:style>
        <p:txBody>
          <a:bodyPr lIns="90000" rIns="90000" tIns="45000" bIns="45000" anchor="t">
            <a:normAutofit fontScale="42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US" sz="88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000" spc="-1" strike="noStrike">
                <a:solidFill>
                  <a:srgbClr val="292929"/>
                </a:solidFill>
                <a:latin typeface="Arial"/>
                <a:ea typeface="DejaVu Sans"/>
              </a:rPr>
              <a:t>Data collection methodology:</a:t>
            </a:r>
            <a:endParaRPr b="0" lang="en-US" sz="4000" spc="-1" strike="noStrike">
              <a:latin typeface="Arial"/>
            </a:endParaRPr>
          </a:p>
          <a:p>
            <a:pPr lvl="1" marL="685800" indent="-227880">
              <a:lnSpc>
                <a:spcPct val="120000"/>
              </a:lnSpc>
              <a:spcBef>
                <a:spcPts val="1400"/>
              </a:spcBef>
              <a:buClr>
                <a:srgbClr val="767171"/>
              </a:buClr>
              <a:buFont typeface="Arial"/>
              <a:buChar char="•"/>
              <a:tabLst>
                <a:tab algn="l" pos="0"/>
              </a:tabLst>
            </a:pPr>
            <a:r>
              <a:rPr b="0" lang="en-US" sz="4000" spc="-1" strike="noStrike">
                <a:solidFill>
                  <a:srgbClr val="767171"/>
                </a:solidFill>
                <a:latin typeface="Arial"/>
                <a:ea typeface="DejaVu Sans"/>
              </a:rPr>
              <a:t>The data set was collected using the public Space X API and the Coursera prepared API   </a:t>
            </a:r>
            <a:endParaRPr b="0" lang="en-US" sz="40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000" spc="-1" strike="noStrike">
                <a:solidFill>
                  <a:srgbClr val="292929"/>
                </a:solidFill>
                <a:latin typeface="Arial"/>
                <a:ea typeface="DejaVu Sans"/>
              </a:rPr>
              <a:t>Perform data wrangling</a:t>
            </a:r>
            <a:endParaRPr b="0" lang="en-US" sz="4000" spc="-1" strike="noStrike">
              <a:latin typeface="Arial"/>
            </a:endParaRPr>
          </a:p>
          <a:p>
            <a:pPr lvl="1" marL="685800" indent="-227880">
              <a:lnSpc>
                <a:spcPct val="120000"/>
              </a:lnSpc>
              <a:spcBef>
                <a:spcPts val="1400"/>
              </a:spcBef>
              <a:buClr>
                <a:srgbClr val="767171"/>
              </a:buClr>
              <a:buFont typeface="Arial"/>
              <a:buChar char="•"/>
              <a:tabLst>
                <a:tab algn="l" pos="0"/>
              </a:tabLst>
            </a:pPr>
            <a:r>
              <a:rPr b="0" lang="en-US" sz="4000" spc="-1" strike="noStrike">
                <a:solidFill>
                  <a:srgbClr val="767171"/>
                </a:solidFill>
                <a:latin typeface="Arial"/>
                <a:ea typeface="DejaVu Sans"/>
              </a:rPr>
              <a:t>The data set was created using pandas Data Frame methods, filtering and</a:t>
            </a:r>
            <a:endParaRPr b="0" lang="en-US" sz="40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000" spc="-1" strike="noStrike">
                <a:solidFill>
                  <a:srgbClr val="292929"/>
                </a:solidFill>
                <a:latin typeface="Arial"/>
                <a:ea typeface="DejaVu Sans"/>
              </a:rPr>
              <a:t>Perform exploratory data analysis (EDA) using visualization and SQL</a:t>
            </a:r>
            <a:endParaRPr b="0" lang="en-US" sz="4000" spc="-1" strike="noStrike">
              <a:latin typeface="Arial"/>
            </a:endParaRPr>
          </a:p>
          <a:p>
            <a:pPr lvl="1" marL="685800" indent="-227880">
              <a:lnSpc>
                <a:spcPct val="120000"/>
              </a:lnSpc>
              <a:spcBef>
                <a:spcPts val="1400"/>
              </a:spcBef>
              <a:buClr>
                <a:srgbClr val="767171"/>
              </a:buClr>
              <a:buFont typeface="Arial"/>
              <a:buChar char="•"/>
              <a:tabLst>
                <a:tab algn="l" pos="0"/>
              </a:tabLst>
            </a:pPr>
            <a:r>
              <a:rPr b="0" lang="en-US" sz="4000" spc="-1" strike="noStrike">
                <a:solidFill>
                  <a:srgbClr val="808080"/>
                </a:solidFill>
                <a:latin typeface="Arial"/>
                <a:ea typeface="DejaVu Sans"/>
              </a:rPr>
              <a:t>The Explanatory Data Analysis was executed to discover patterns and correlations between the data.</a:t>
            </a:r>
            <a:endParaRPr b="0" lang="en-US" sz="40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000" spc="-1" strike="noStrike">
                <a:solidFill>
                  <a:srgbClr val="292929"/>
                </a:solidFill>
                <a:latin typeface="Arial"/>
                <a:ea typeface="DejaVu Sans"/>
              </a:rPr>
              <a:t>Perform interactive visual analytics using Folium and Plotly Dash</a:t>
            </a:r>
            <a:endParaRPr b="0" lang="en-US" sz="4000" spc="-1" strike="noStrike">
              <a:latin typeface="Arial"/>
            </a:endParaRPr>
          </a:p>
          <a:p>
            <a:pPr lvl="1" marL="685800" indent="-227880">
              <a:lnSpc>
                <a:spcPct val="120000"/>
              </a:lnSpc>
              <a:spcBef>
                <a:spcPts val="1400"/>
              </a:spcBef>
              <a:buClr>
                <a:srgbClr val="767171"/>
              </a:buClr>
              <a:buFont typeface="Arial"/>
              <a:buChar char="•"/>
              <a:tabLst>
                <a:tab algn="l" pos="0"/>
              </a:tabLst>
            </a:pPr>
            <a:r>
              <a:rPr b="0" lang="en-US" sz="4000" spc="-1" strike="noStrike">
                <a:solidFill>
                  <a:srgbClr val="808080"/>
                </a:solidFill>
                <a:latin typeface="Arial"/>
                <a:ea typeface="DejaVu Sans"/>
              </a:rPr>
              <a:t>Using at first Folium and the Plotly Dash to build interactive visualizations of the data set.</a:t>
            </a:r>
            <a:endParaRPr b="0" lang="en-US" sz="40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000" spc="-1" strike="noStrike">
                <a:solidFill>
                  <a:srgbClr val="292929"/>
                </a:solidFill>
                <a:latin typeface="Arial"/>
                <a:ea typeface="DejaVu Sans"/>
              </a:rPr>
              <a:t>Perform predictive analysis using classification models</a:t>
            </a:r>
            <a:endParaRPr b="0" lang="en-US" sz="4000" spc="-1" strike="noStrike">
              <a:latin typeface="Arial"/>
            </a:endParaRPr>
          </a:p>
          <a:p>
            <a:pPr lvl="1" marL="685800" indent="-227880">
              <a:lnSpc>
                <a:spcPct val="120000"/>
              </a:lnSpc>
              <a:spcBef>
                <a:spcPts val="1400"/>
              </a:spcBef>
              <a:buClr>
                <a:srgbClr val="767171"/>
              </a:buClr>
              <a:buFont typeface="Arial"/>
              <a:buChar char="•"/>
              <a:tabLst>
                <a:tab algn="l" pos="0"/>
              </a:tabLst>
            </a:pPr>
            <a:r>
              <a:rPr b="0" lang="en-US" sz="4000" spc="-1" strike="noStrike">
                <a:solidFill>
                  <a:srgbClr val="767171"/>
                </a:solidFill>
                <a:latin typeface="Arial"/>
                <a:ea typeface="DejaVu Sans"/>
              </a:rPr>
              <a:t>It was used different machine learning techniques to discover the highest percentage of good outcome given a test set from the original data set tested on undiscovered part of the data set.</a:t>
            </a:r>
            <a:endParaRPr b="0" lang="en-US" sz="4000" spc="-1" strike="noStrike">
              <a:latin typeface="Arial"/>
            </a:endParaRPr>
          </a:p>
          <a:p>
            <a:pPr>
              <a:lnSpc>
                <a:spcPct val="120000"/>
              </a:lnSpc>
              <a:spcBef>
                <a:spcPts val="1400"/>
              </a:spcBef>
              <a:tabLst>
                <a:tab algn="l" pos="0"/>
              </a:tabLst>
            </a:pPr>
            <a:endParaRPr b="0" lang="en-US" sz="4000" spc="-1" strike="noStrike">
              <a:latin typeface="Arial"/>
            </a:endParaRPr>
          </a:p>
          <a:p>
            <a:pPr>
              <a:lnSpc>
                <a:spcPct val="100000"/>
              </a:lnSpc>
              <a:spcBef>
                <a:spcPts val="1400"/>
              </a:spcBef>
              <a:tabLst>
                <a:tab algn="l" pos="0"/>
              </a:tabLst>
            </a:pPr>
            <a:endParaRPr b="0" lang="en-US" sz="4000" spc="-1" strike="noStrike">
              <a:latin typeface="Arial"/>
            </a:endParaRPr>
          </a:p>
          <a:p>
            <a:pPr>
              <a:lnSpc>
                <a:spcPct val="100000"/>
              </a:lnSpc>
              <a:spcBef>
                <a:spcPts val="1400"/>
              </a:spcBef>
              <a:tabLst>
                <a:tab algn="l" pos="0"/>
              </a:tabLst>
            </a:pPr>
            <a:endParaRPr b="0" lang="en-US" sz="4000" spc="-1" strike="noStrike">
              <a:latin typeface="Arial"/>
            </a:endParaRPr>
          </a:p>
          <a:p>
            <a:pPr>
              <a:lnSpc>
                <a:spcPct val="100000"/>
              </a:lnSpc>
              <a:spcBef>
                <a:spcPts val="1400"/>
              </a:spcBef>
              <a:tabLst>
                <a:tab algn="l" pos="0"/>
              </a:tabLst>
            </a:pPr>
            <a:endParaRPr b="0" lang="en-US" sz="4000" spc="-1" strike="noStrike">
              <a:latin typeface="Arial"/>
            </a:endParaRPr>
          </a:p>
          <a:p>
            <a:pPr>
              <a:lnSpc>
                <a:spcPct val="100000"/>
              </a:lnSpc>
              <a:spcBef>
                <a:spcPts val="1400"/>
              </a:spcBef>
              <a:tabLst>
                <a:tab algn="l" pos="0"/>
              </a:tabLst>
            </a:pPr>
            <a:endParaRPr b="0" lang="en-US" sz="4000" spc="-1" strike="noStrike">
              <a:latin typeface="Arial"/>
            </a:endParaRPr>
          </a:p>
        </p:txBody>
      </p:sp>
      <p:sp>
        <p:nvSpPr>
          <p:cNvPr id="17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Methodology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3" name="Slide Number Placeholder 5"/>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98DBD50-DBD2-4441-8C61-C323AAAE2F00}" type="slidenum">
              <a:rPr b="0" lang="en-US" sz="1600" spc="-1" strike="noStrike">
                <a:solidFill>
                  <a:srgbClr val="1c7ddb"/>
                </a:solidFill>
                <a:latin typeface="Abadi"/>
                <a:ea typeface="DejaVu Sans"/>
              </a:rPr>
              <a:t>6</a:t>
            </a:fld>
            <a:endParaRPr b="0" lang="en-US" sz="1600" spc="-1" strike="noStrike">
              <a:latin typeface="Arial"/>
            </a:endParaRPr>
          </a:p>
        </p:txBody>
      </p:sp>
      <p:sp>
        <p:nvSpPr>
          <p:cNvPr id="174" name="Content Placeholder 4"/>
          <p:cNvSpPr/>
          <p:nvPr/>
        </p:nvSpPr>
        <p:spPr>
          <a:xfrm>
            <a:off x="770040" y="1825560"/>
            <a:ext cx="10513440" cy="4349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00"/>
              </a:spcBef>
            </a:pPr>
            <a:r>
              <a:rPr b="0" lang="en-US" sz="1000" spc="-1" strike="noStrike">
                <a:solidFill>
                  <a:srgbClr val="292929"/>
                </a:solidFill>
                <a:latin typeface="Abadi"/>
                <a:ea typeface="DejaVu Sans"/>
              </a:rPr>
              <a:t>At first we discovered the json data set given by the Space X API. </a:t>
            </a:r>
            <a:endParaRPr b="0" lang="en-US" sz="1000" spc="-1" strike="noStrike">
              <a:latin typeface="Arial"/>
            </a:endParaRPr>
          </a:p>
          <a:p>
            <a:pPr>
              <a:lnSpc>
                <a:spcPct val="100000"/>
              </a:lnSpc>
              <a:spcBef>
                <a:spcPts val="1400"/>
              </a:spcBef>
            </a:pPr>
            <a:r>
              <a:rPr b="0" lang="en-US" sz="1000" spc="-1" strike="noStrike">
                <a:solidFill>
                  <a:srgbClr val="292929"/>
                </a:solidFill>
                <a:latin typeface="Arial"/>
                <a:ea typeface="DejaVu Sans"/>
              </a:rPr>
              <a:t>Then it was given a pre-prepared data set to have consistency of results across the students. </a:t>
            </a:r>
            <a:endParaRPr b="0" lang="en-US" sz="1000" spc="-1" strike="noStrike">
              <a:latin typeface="Arial"/>
            </a:endParaRPr>
          </a:p>
          <a:p>
            <a:pPr>
              <a:lnSpc>
                <a:spcPct val="100000"/>
              </a:lnSpc>
              <a:spcBef>
                <a:spcPts val="1400"/>
              </a:spcBef>
            </a:pPr>
            <a:r>
              <a:rPr b="0" lang="en-US" sz="1000" spc="-1" strike="noStrike">
                <a:solidFill>
                  <a:srgbClr val="292929"/>
                </a:solidFill>
                <a:latin typeface="Arial"/>
                <a:ea typeface="DejaVu Sans"/>
              </a:rPr>
              <a:t>Following the steps followed:</a:t>
            </a:r>
            <a:endParaRPr b="0" lang="en-US" sz="1000" spc="-1" strike="noStrike">
              <a:latin typeface="Arial"/>
            </a:endParaRPr>
          </a:p>
          <a:p>
            <a:pPr marL="432000" indent="-323640">
              <a:lnSpc>
                <a:spcPct val="100000"/>
              </a:lnSpc>
              <a:spcBef>
                <a:spcPts val="1400"/>
              </a:spcBef>
              <a:buClr>
                <a:srgbClr val="292929"/>
              </a:buClr>
              <a:buFont typeface="StarSymbol"/>
              <a:buAutoNum type="arabicParenR"/>
            </a:pPr>
            <a:r>
              <a:rPr b="0" lang="en-US" sz="1000" spc="-1" strike="noStrike">
                <a:solidFill>
                  <a:srgbClr val="292929"/>
                </a:solidFill>
                <a:latin typeface="Arial"/>
                <a:ea typeface="DejaVu Sans"/>
              </a:rPr>
              <a:t>The process to collect the data will use a request to download the data from an online api directly from coursera.</a:t>
            </a:r>
            <a:endParaRPr b="0" lang="en-US" sz="1000" spc="-1" strike="noStrike">
              <a:latin typeface="Arial"/>
            </a:endParaRPr>
          </a:p>
          <a:p>
            <a:pPr marL="432000" indent="-323640">
              <a:lnSpc>
                <a:spcPct val="100000"/>
              </a:lnSpc>
              <a:spcBef>
                <a:spcPts val="1400"/>
              </a:spcBef>
              <a:buClr>
                <a:srgbClr val="292929"/>
              </a:buClr>
              <a:buFont typeface="StarSymbol"/>
              <a:buAutoNum type="arabicParenR"/>
            </a:pPr>
            <a:r>
              <a:rPr b="0" lang="en-US" sz="1000" spc="-1" strike="noStrike">
                <a:solidFill>
                  <a:srgbClr val="292929"/>
                </a:solidFill>
                <a:latin typeface="Arial"/>
                <a:ea typeface="DejaVu Sans"/>
              </a:rPr>
              <a:t>The data set then was normalized from a json file to a pandas Data Frame</a:t>
            </a:r>
            <a:endParaRPr b="0" lang="en-US" sz="1000" spc="-1" strike="noStrike">
              <a:latin typeface="Arial"/>
            </a:endParaRPr>
          </a:p>
          <a:p>
            <a:pPr marL="432000" indent="-323640">
              <a:lnSpc>
                <a:spcPct val="100000"/>
              </a:lnSpc>
              <a:spcBef>
                <a:spcPts val="1400"/>
              </a:spcBef>
              <a:buClr>
                <a:srgbClr val="292929"/>
              </a:buClr>
              <a:buFont typeface="StarSymbol"/>
              <a:buAutoNum type="arabicParenR"/>
            </a:pPr>
            <a:r>
              <a:rPr b="0" lang="en-US" sz="1000" spc="-1" strike="noStrike">
                <a:solidFill>
                  <a:srgbClr val="292929"/>
                </a:solidFill>
                <a:latin typeface="Arial"/>
                <a:ea typeface="DejaVu Sans"/>
              </a:rPr>
              <a:t>The data frame was then filtered based on wanted columns of information’s using declared functions, using global variable to then build a dictionary. </a:t>
            </a:r>
            <a:endParaRPr b="0" lang="en-US" sz="1000" spc="-1" strike="noStrike">
              <a:latin typeface="Arial"/>
            </a:endParaRPr>
          </a:p>
          <a:p>
            <a:pPr marL="432000" indent="-323640">
              <a:lnSpc>
                <a:spcPct val="100000"/>
              </a:lnSpc>
              <a:spcBef>
                <a:spcPts val="1400"/>
              </a:spcBef>
              <a:buClr>
                <a:srgbClr val="292929"/>
              </a:buClr>
              <a:buFont typeface="StarSymbol"/>
              <a:buAutoNum type="arabicParenR"/>
            </a:pPr>
            <a:r>
              <a:rPr b="0" lang="en-US" sz="1000" spc="-1" strike="noStrike">
                <a:solidFill>
                  <a:srgbClr val="292929"/>
                </a:solidFill>
                <a:latin typeface="Arial"/>
                <a:ea typeface="DejaVu Sans"/>
              </a:rPr>
              <a:t>The dictionary then was filtered and wrangled for missing information, the payload mass information, which were filled with the mean of the payloads. </a:t>
            </a:r>
            <a:endParaRPr b="0" lang="en-US" sz="1000" spc="-1" strike="noStrike">
              <a:latin typeface="Arial"/>
            </a:endParaRPr>
          </a:p>
          <a:p>
            <a:pPr marL="432000" indent="-323640">
              <a:lnSpc>
                <a:spcPct val="100000"/>
              </a:lnSpc>
              <a:spcBef>
                <a:spcPts val="1400"/>
              </a:spcBef>
              <a:buClr>
                <a:srgbClr val="292929"/>
              </a:buClr>
              <a:buFont typeface="StarSymbol"/>
              <a:buAutoNum type="arabicParenR"/>
            </a:pPr>
            <a:r>
              <a:rPr b="0" lang="en-US" sz="1000" spc="-1" strike="noStrike">
                <a:solidFill>
                  <a:srgbClr val="292929"/>
                </a:solidFill>
                <a:latin typeface="Arial"/>
                <a:ea typeface="DejaVu Sans"/>
              </a:rPr>
              <a:t>In the end the process was saved as a CSV file to be used later in other applications.</a:t>
            </a:r>
            <a:endParaRPr b="0" lang="en-US" sz="1000" spc="-1" strike="noStrike">
              <a:latin typeface="Arial"/>
            </a:endParaRPr>
          </a:p>
          <a:p>
            <a:pPr>
              <a:lnSpc>
                <a:spcPct val="100000"/>
              </a:lnSpc>
              <a:spcBef>
                <a:spcPts val="1400"/>
              </a:spcBef>
            </a:pPr>
            <a:endParaRPr b="0" lang="en-US" sz="1000" spc="-1" strike="noStrike">
              <a:latin typeface="Arial"/>
            </a:endParaRPr>
          </a:p>
        </p:txBody>
      </p:sp>
      <p:sp>
        <p:nvSpPr>
          <p:cNvPr id="17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Slide Number Placeholder 5"/>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0A29A58-2AF4-4FFC-B080-78B0E5483204}" type="slidenum">
              <a:rPr b="0" lang="en-US" sz="1600" spc="-1" strike="noStrike">
                <a:solidFill>
                  <a:srgbClr val="1c7ddb"/>
                </a:solidFill>
                <a:latin typeface="Abadi"/>
                <a:ea typeface="DejaVu Sans"/>
              </a:rPr>
              <a:t>7</a:t>
            </a:fld>
            <a:endParaRPr b="0" lang="en-US" sz="1600" spc="-1" strike="noStrike">
              <a:latin typeface="Arial"/>
            </a:endParaRPr>
          </a:p>
        </p:txBody>
      </p:sp>
      <p:sp>
        <p:nvSpPr>
          <p:cNvPr id="177" name="Text Placeholder 2"/>
          <p:cNvSpPr/>
          <p:nvPr/>
        </p:nvSpPr>
        <p:spPr>
          <a:xfrm>
            <a:off x="820800" y="1800360"/>
            <a:ext cx="4638240" cy="4223880"/>
          </a:xfrm>
          <a:prstGeom prst="rect">
            <a:avLst/>
          </a:prstGeom>
          <a:noFill/>
          <a:ln w="0">
            <a:noFill/>
          </a:ln>
        </p:spPr>
        <p:style>
          <a:lnRef idx="0"/>
          <a:fillRef idx="0"/>
          <a:effectRef idx="0"/>
          <a:fontRef idx="minor"/>
        </p:style>
        <p:txBody>
          <a:bodyPr lIns="90000" rIns="90000" tIns="45000" bIns="45000" anchor="t">
            <a:normAutofit/>
          </a:bodyPr>
          <a:p>
            <a:pPr marL="228600" indent="-227880">
              <a:lnSpc>
                <a:spcPct val="100000"/>
              </a:lnSpc>
              <a:spcBef>
                <a:spcPts val="1400"/>
              </a:spcBef>
              <a:buClr>
                <a:srgbClr val="292929"/>
              </a:buClr>
              <a:buFont typeface="Arial"/>
              <a:buChar char="•"/>
            </a:pPr>
            <a:r>
              <a:rPr b="0" lang="en-US" sz="1000" spc="-1" strike="noStrike">
                <a:solidFill>
                  <a:srgbClr val="292929"/>
                </a:solidFill>
                <a:latin typeface="Arial"/>
                <a:ea typeface="DejaVu Sans"/>
              </a:rPr>
              <a:t>Importing the request library to dialog with the API request</a:t>
            </a:r>
            <a:endParaRPr b="0" lang="en-US" sz="1000" spc="-1" strike="noStrike">
              <a:latin typeface="Arial"/>
            </a:endParaRPr>
          </a:p>
          <a:p>
            <a:pPr marL="228600" indent="-227880">
              <a:lnSpc>
                <a:spcPct val="100000"/>
              </a:lnSpc>
              <a:spcBef>
                <a:spcPts val="1400"/>
              </a:spcBef>
              <a:buClr>
                <a:srgbClr val="292929"/>
              </a:buClr>
              <a:buFont typeface="Arial"/>
              <a:buChar char="•"/>
            </a:pPr>
            <a:r>
              <a:rPr b="0" lang="en-US" sz="1000" spc="-1" strike="noStrike">
                <a:solidFill>
                  <a:srgbClr val="292929"/>
                </a:solidFill>
                <a:latin typeface="Arial"/>
                <a:ea typeface="DejaVu Sans"/>
              </a:rPr>
              <a:t>Set a variable “spacex_url” to store the URL of the Space X API</a:t>
            </a:r>
            <a:endParaRPr b="0" lang="en-US" sz="1000" spc="-1" strike="noStrike">
              <a:latin typeface="Arial"/>
            </a:endParaRPr>
          </a:p>
          <a:p>
            <a:pPr marL="228600" indent="-227880">
              <a:lnSpc>
                <a:spcPct val="100000"/>
              </a:lnSpc>
              <a:spcBef>
                <a:spcPts val="1400"/>
              </a:spcBef>
              <a:buClr>
                <a:srgbClr val="292929"/>
              </a:buClr>
              <a:buFont typeface="Arial"/>
              <a:buChar char="•"/>
            </a:pPr>
            <a:r>
              <a:rPr b="0" lang="en-US" sz="1000" spc="-1" strike="noStrike">
                <a:solidFill>
                  <a:srgbClr val="292929"/>
                </a:solidFill>
                <a:latin typeface="Arial"/>
                <a:ea typeface="DejaVu Sans"/>
              </a:rPr>
              <a:t>Used the variable response with the method request.get() to download and store the json data from the API.</a:t>
            </a:r>
            <a:endParaRPr b="0" lang="en-US" sz="1000" spc="-1" strike="noStrike">
              <a:latin typeface="Arial"/>
            </a:endParaRPr>
          </a:p>
          <a:p>
            <a:pPr marL="228600" indent="-227880">
              <a:lnSpc>
                <a:spcPct val="100000"/>
              </a:lnSpc>
              <a:spcBef>
                <a:spcPts val="1400"/>
              </a:spcBef>
              <a:buClr>
                <a:srgbClr val="292929"/>
              </a:buClr>
              <a:buFont typeface="Arial"/>
              <a:buChar char="•"/>
            </a:pPr>
            <a:r>
              <a:rPr b="0" lang="en-US" sz="1000" spc="-1" strike="noStrike">
                <a:solidFill>
                  <a:srgbClr val="292929"/>
                </a:solidFill>
                <a:latin typeface="Arial"/>
                <a:ea typeface="DejaVu Sans"/>
              </a:rPr>
              <a:t>To visualize the content used the print function of the method .content()</a:t>
            </a:r>
            <a:endParaRPr b="0" lang="en-US" sz="1000" spc="-1" strike="noStrike">
              <a:latin typeface="Arial"/>
            </a:endParaRPr>
          </a:p>
          <a:p>
            <a:pPr>
              <a:lnSpc>
                <a:spcPct val="100000"/>
              </a:lnSpc>
              <a:spcBef>
                <a:spcPts val="1400"/>
              </a:spcBef>
            </a:pPr>
            <a:endParaRPr b="0" lang="en-US" sz="1000" spc="-1" strike="noStrike">
              <a:latin typeface="Arial"/>
            </a:endParaRPr>
          </a:p>
          <a:p>
            <a:pPr>
              <a:lnSpc>
                <a:spcPct val="100000"/>
              </a:lnSpc>
              <a:spcBef>
                <a:spcPts val="1400"/>
              </a:spcBef>
            </a:pPr>
            <a:r>
              <a:rPr b="0" lang="en-US" sz="1000" spc="-1" strike="noStrike">
                <a:solidFill>
                  <a:srgbClr val="292929"/>
                </a:solidFill>
                <a:latin typeface="Arial"/>
                <a:ea typeface="Noto Sans CJK SC"/>
              </a:rPr>
              <a:t>Git Hub link for Space X data collection: </a:t>
            </a:r>
            <a:r>
              <a:rPr b="0" lang="en-US" sz="1000" spc="-1" strike="noStrike" u="sng">
                <a:solidFill>
                  <a:srgbClr val="0563c1"/>
                </a:solidFill>
                <a:uFillTx/>
                <a:latin typeface="Arial"/>
                <a:ea typeface="Noto Sans CJK SC"/>
                <a:hlinkClick r:id="rId2"/>
              </a:rPr>
              <a:t>001-Data-Collection.ipynb</a:t>
            </a:r>
            <a:endParaRPr b="0" lang="en-US" sz="1000" spc="-1" strike="noStrike">
              <a:latin typeface="Arial"/>
            </a:endParaRPr>
          </a:p>
        </p:txBody>
      </p:sp>
      <p:sp>
        <p:nvSpPr>
          <p:cNvPr id="17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sp>
        <p:nvSpPr>
          <p:cNvPr id="179" name=""/>
          <p:cNvSpPr/>
          <p:nvPr/>
        </p:nvSpPr>
        <p:spPr>
          <a:xfrm>
            <a:off x="6120000" y="2160000"/>
            <a:ext cx="3418200" cy="17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000" spc="-1" strike="noStrike">
                <a:solidFill>
                  <a:srgbClr val="000000"/>
                </a:solidFill>
                <a:latin typeface="Arial"/>
                <a:ea typeface="DejaVu Sans"/>
              </a:rPr>
              <a:t>spacex_url ="https://api.spacexdata.com/v4/launches/past" </a:t>
            </a:r>
            <a:endParaRPr b="0" lang="en-US" sz="1000" spc="-1" strike="noStrike">
              <a:latin typeface="Arial"/>
            </a:endParaRPr>
          </a:p>
        </p:txBody>
      </p:sp>
      <p:sp>
        <p:nvSpPr>
          <p:cNvPr id="180" name=""/>
          <p:cNvSpPr/>
          <p:nvPr/>
        </p:nvSpPr>
        <p:spPr>
          <a:xfrm>
            <a:off x="5940000" y="1800000"/>
            <a:ext cx="1258200" cy="17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000" spc="-1" strike="noStrike">
                <a:solidFill>
                  <a:srgbClr val="000000"/>
                </a:solidFill>
                <a:latin typeface="Arial"/>
                <a:ea typeface="DejaVu Sans"/>
              </a:rPr>
              <a:t>import requests</a:t>
            </a:r>
            <a:endParaRPr b="0" lang="en-US" sz="1000" spc="-1" strike="noStrike">
              <a:latin typeface="Arial"/>
            </a:endParaRPr>
          </a:p>
        </p:txBody>
      </p:sp>
      <p:sp>
        <p:nvSpPr>
          <p:cNvPr id="181" name=""/>
          <p:cNvSpPr/>
          <p:nvPr/>
        </p:nvSpPr>
        <p:spPr>
          <a:xfrm>
            <a:off x="6300000" y="2520000"/>
            <a:ext cx="2338200" cy="17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000" spc="-1" strike="noStrike">
                <a:solidFill>
                  <a:srgbClr val="000000"/>
                </a:solidFill>
                <a:latin typeface="Arial"/>
                <a:ea typeface="DejaVu Sans"/>
              </a:rPr>
              <a:t>response = requests.get(spacex_url)</a:t>
            </a:r>
            <a:endParaRPr b="0" lang="en-US" sz="1000" spc="-1" strike="noStrike">
              <a:latin typeface="Arial"/>
            </a:endParaRPr>
          </a:p>
        </p:txBody>
      </p:sp>
      <p:sp>
        <p:nvSpPr>
          <p:cNvPr id="182" name=""/>
          <p:cNvSpPr/>
          <p:nvPr/>
        </p:nvSpPr>
        <p:spPr>
          <a:xfrm>
            <a:off x="6480000" y="2880000"/>
            <a:ext cx="1618200" cy="17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r>
              <a:rPr b="0" lang="en-GB" sz="1000" spc="-1" strike="noStrike">
                <a:solidFill>
                  <a:srgbClr val="000000"/>
                </a:solidFill>
                <a:latin typeface="Arial"/>
                <a:ea typeface="DejaVu Sans"/>
              </a:rPr>
              <a:t>print(response.content)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Slide Number Placeholder 5"/>
          <p:cNvSpPr/>
          <p:nvPr/>
        </p:nvSpPr>
        <p:spPr>
          <a:xfrm>
            <a:off x="8714880" y="6025680"/>
            <a:ext cx="2741040" cy="3996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726C193-4DE5-46DC-985E-3780640621BB}" type="slidenum">
              <a:rPr b="0" lang="en-US" sz="1600" spc="-1" strike="noStrike">
                <a:solidFill>
                  <a:srgbClr val="1c7ddb"/>
                </a:solidFill>
                <a:latin typeface="Abadi"/>
                <a:ea typeface="DejaVu Sans"/>
              </a:rPr>
              <a:t>8</a:t>
            </a:fld>
            <a:endParaRPr b="0" lang="en-US" sz="1600" spc="-1" strike="noStrike">
              <a:latin typeface="Arial"/>
            </a:endParaRPr>
          </a:p>
        </p:txBody>
      </p:sp>
      <p:sp>
        <p:nvSpPr>
          <p:cNvPr id="184" name="Text Placeholder 2"/>
          <p:cNvSpPr/>
          <p:nvPr/>
        </p:nvSpPr>
        <p:spPr>
          <a:xfrm>
            <a:off x="922320" y="1792440"/>
            <a:ext cx="5375880" cy="38095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00"/>
              </a:spcBef>
            </a:pPr>
            <a:r>
              <a:rPr b="0" lang="en-US" sz="1000" spc="-1" strike="noStrike">
                <a:solidFill>
                  <a:srgbClr val="292929"/>
                </a:solidFill>
                <a:latin typeface="Abadi"/>
                <a:ea typeface="DejaVu Sans"/>
              </a:rPr>
              <a:t>The same method was used to collect the data set provided by Coursera to make the results more consistent: </a:t>
            </a:r>
            <a:endParaRPr b="0" lang="en-US" sz="1000" spc="-1" strike="noStrike">
              <a:latin typeface="Arial"/>
            </a:endParaRPr>
          </a:p>
          <a:p>
            <a:pPr marL="228600" indent="-227880">
              <a:lnSpc>
                <a:spcPct val="100000"/>
              </a:lnSpc>
              <a:spcBef>
                <a:spcPts val="1400"/>
              </a:spcBef>
              <a:buClr>
                <a:srgbClr val="000000"/>
              </a:buClr>
              <a:buFont typeface="Arial"/>
              <a:buChar char="•"/>
            </a:pPr>
            <a:r>
              <a:rPr b="0" lang="en-US" sz="1000" spc="-1" strike="noStrike">
                <a:solidFill>
                  <a:srgbClr val="292929"/>
                </a:solidFill>
                <a:latin typeface="Abadi"/>
                <a:ea typeface="DejaVu Sans"/>
              </a:rPr>
              <a:t>Using the same library “requests”.</a:t>
            </a:r>
            <a:endParaRPr b="0" lang="en-US" sz="1000" spc="-1" strike="noStrike">
              <a:latin typeface="Arial"/>
            </a:endParaRPr>
          </a:p>
          <a:p>
            <a:pPr marL="228600" indent="-227880">
              <a:lnSpc>
                <a:spcPct val="100000"/>
              </a:lnSpc>
              <a:spcBef>
                <a:spcPts val="1400"/>
              </a:spcBef>
              <a:buClr>
                <a:srgbClr val="000000"/>
              </a:buClr>
              <a:buFont typeface="Arial"/>
              <a:buChar char="•"/>
            </a:pPr>
            <a:r>
              <a:rPr b="0" lang="en-US" sz="1000" spc="-1" strike="noStrike">
                <a:solidFill>
                  <a:srgbClr val="292929"/>
                </a:solidFill>
                <a:latin typeface="Abadi"/>
                <a:ea typeface="DejaVu Sans"/>
              </a:rPr>
              <a:t>Set a variable “static_json_url” to store the URL of the Coursera Space X API</a:t>
            </a:r>
            <a:endParaRPr b="0" lang="en-US" sz="1000" spc="-1" strike="noStrike">
              <a:latin typeface="Arial"/>
            </a:endParaRPr>
          </a:p>
          <a:p>
            <a:pPr marL="228600" indent="-227880">
              <a:lnSpc>
                <a:spcPct val="100000"/>
              </a:lnSpc>
              <a:spcBef>
                <a:spcPts val="1400"/>
              </a:spcBef>
              <a:buClr>
                <a:srgbClr val="000000"/>
              </a:buClr>
              <a:buFont typeface="Arial"/>
              <a:buChar char="•"/>
            </a:pPr>
            <a:r>
              <a:rPr b="0" lang="en-US" sz="1000" spc="-1" strike="noStrike">
                <a:solidFill>
                  <a:srgbClr val="292929"/>
                </a:solidFill>
                <a:latin typeface="Abadi"/>
                <a:ea typeface="DejaVu Sans"/>
              </a:rPr>
              <a:t>Verified response with the method .status_code to verify the good connection</a:t>
            </a:r>
            <a:endParaRPr b="0" lang="en-US" sz="1000" spc="-1" strike="noStrike">
              <a:latin typeface="Arial"/>
            </a:endParaRPr>
          </a:p>
          <a:p>
            <a:pPr marL="228600" indent="-227880">
              <a:lnSpc>
                <a:spcPct val="100000"/>
              </a:lnSpc>
              <a:spcBef>
                <a:spcPts val="1400"/>
              </a:spcBef>
              <a:buClr>
                <a:srgbClr val="000000"/>
              </a:buClr>
              <a:buFont typeface="Arial"/>
              <a:buChar char="•"/>
            </a:pPr>
            <a:r>
              <a:rPr b="0" lang="en-US" sz="1000" spc="-1" strike="noStrike">
                <a:solidFill>
                  <a:srgbClr val="292929"/>
                </a:solidFill>
                <a:latin typeface="Abadi"/>
                <a:ea typeface="DejaVu Sans"/>
              </a:rPr>
              <a:t>Importing from the pandas library the function json_normalize()</a:t>
            </a:r>
            <a:endParaRPr b="0" lang="en-US" sz="1000" spc="-1" strike="noStrike">
              <a:latin typeface="Arial"/>
            </a:endParaRPr>
          </a:p>
          <a:p>
            <a:pPr marL="228600" indent="-227880">
              <a:lnSpc>
                <a:spcPct val="100000"/>
              </a:lnSpc>
              <a:spcBef>
                <a:spcPts val="1400"/>
              </a:spcBef>
              <a:buClr>
                <a:srgbClr val="000000"/>
              </a:buClr>
              <a:buFont typeface="Arial"/>
              <a:buChar char="•"/>
            </a:pPr>
            <a:r>
              <a:rPr b="0" lang="en-US" sz="1000" spc="-1" strike="noStrike">
                <a:solidFill>
                  <a:srgbClr val="292929"/>
                </a:solidFill>
                <a:latin typeface="Abadi"/>
                <a:ea typeface="DejaVu Sans"/>
              </a:rPr>
              <a:t>Then used the pandas normalizing function for transforming it in a data frame set</a:t>
            </a:r>
            <a:endParaRPr b="0" lang="en-US" sz="1000" spc="-1" strike="noStrike">
              <a:latin typeface="Arial"/>
            </a:endParaRPr>
          </a:p>
          <a:p>
            <a:pPr>
              <a:lnSpc>
                <a:spcPct val="100000"/>
              </a:lnSpc>
              <a:spcBef>
                <a:spcPts val="1400"/>
              </a:spcBef>
            </a:pPr>
            <a:r>
              <a:rPr b="0" lang="en-US" sz="1000" spc="-1" strike="noStrike">
                <a:solidFill>
                  <a:srgbClr val="292929"/>
                </a:solidFill>
                <a:latin typeface="Abadi"/>
                <a:ea typeface="Noto Sans CJK SC"/>
              </a:rPr>
              <a:t>Git Hub link for Space X data collection: </a:t>
            </a:r>
            <a:r>
              <a:rPr b="0" lang="en-US" sz="1000" spc="-1" strike="noStrike" u="sng">
                <a:solidFill>
                  <a:srgbClr val="0563c1"/>
                </a:solidFill>
                <a:uFillTx/>
                <a:latin typeface="Abadi"/>
                <a:ea typeface="Noto Sans CJK SC"/>
                <a:hlinkClick r:id="rId2"/>
              </a:rPr>
              <a:t>001-Data-Collection.ipynb</a:t>
            </a:r>
            <a:endParaRPr b="0" lang="en-US" sz="1000" spc="-1" strike="noStrike">
              <a:latin typeface="Arial"/>
            </a:endParaRPr>
          </a:p>
        </p:txBody>
      </p:sp>
      <p:sp>
        <p:nvSpPr>
          <p:cNvPr id="185" name="Title 1"/>
          <p:cNvSpPr/>
          <p:nvPr/>
        </p:nvSpPr>
        <p:spPr>
          <a:xfrm>
            <a:off x="770040" y="538560"/>
            <a:ext cx="10513440" cy="546840"/>
          </a:xfrm>
          <a:prstGeom prst="rect">
            <a:avLst/>
          </a:prstGeom>
          <a:noFill/>
          <a:ln w="0">
            <a:noFill/>
          </a:ln>
        </p:spPr>
        <p:style>
          <a:lnRef idx="0"/>
          <a:fillRef idx="0"/>
          <a:effectRef idx="0"/>
          <a:fontRef idx="minor"/>
        </p:style>
      </p:sp>
      <p:sp>
        <p:nvSpPr>
          <p:cNvPr id="186" name="Title 1"/>
          <p:cNvSpPr/>
          <p:nvPr/>
        </p:nvSpPr>
        <p:spPr>
          <a:xfrm>
            <a:off x="922320" y="69120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187" name=""/>
          <p:cNvSpPr/>
          <p:nvPr/>
        </p:nvSpPr>
        <p:spPr>
          <a:xfrm>
            <a:off x="6300000" y="2160000"/>
            <a:ext cx="1258200" cy="17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000" spc="-1" strike="noStrike">
                <a:solidFill>
                  <a:srgbClr val="000000"/>
                </a:solidFill>
                <a:latin typeface="Arial"/>
                <a:ea typeface="DejaVu Sans"/>
              </a:rPr>
              <a:t>import requests</a:t>
            </a:r>
            <a:endParaRPr b="0" lang="en-US" sz="1000" spc="-1" strike="noStrike">
              <a:latin typeface="Arial"/>
            </a:endParaRPr>
          </a:p>
        </p:txBody>
      </p:sp>
      <p:sp>
        <p:nvSpPr>
          <p:cNvPr id="188" name=""/>
          <p:cNvSpPr/>
          <p:nvPr/>
        </p:nvSpPr>
        <p:spPr>
          <a:xfrm>
            <a:off x="6480000" y="2520000"/>
            <a:ext cx="4858200" cy="35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000" spc="-1" strike="noStrike">
                <a:solidFill>
                  <a:srgbClr val="000000"/>
                </a:solidFill>
                <a:latin typeface="Arial"/>
                <a:ea typeface="DejaVu Sans"/>
              </a:rPr>
              <a:t>static_json_url='</a:t>
            </a:r>
            <a:r>
              <a:rPr b="0" lang="en-GB" sz="1000" spc="-1" strike="noStrike" u="sng">
                <a:solidFill>
                  <a:srgbClr val="0563c1"/>
                </a:solidFill>
                <a:uFillTx/>
                <a:latin typeface="Arial"/>
                <a:ea typeface="DejaVu Sans"/>
                <a:hlinkClick r:id="rId3"/>
              </a:rPr>
              <a:t>https://cf-courses-data.s3.us.cloud-object-storage.appdomain.cloud/</a:t>
            </a:r>
            <a:endParaRPr b="0" lang="en-US" sz="1000" spc="-1" strike="noStrike">
              <a:latin typeface="Arial"/>
            </a:endParaRPr>
          </a:p>
          <a:p>
            <a:pPr algn="ctr">
              <a:lnSpc>
                <a:spcPct val="100000"/>
              </a:lnSpc>
            </a:pPr>
            <a:r>
              <a:rPr b="0" lang="en-GB" sz="1000" spc="-1" strike="noStrike">
                <a:solidFill>
                  <a:srgbClr val="0563c1"/>
                </a:solidFill>
                <a:latin typeface="Arial"/>
                <a:ea typeface="DejaVu Sans"/>
              </a:rPr>
              <a:t>IBM-DS0321EN-SkillsNetwork/datasets/API_call_spacex_api.json'</a:t>
            </a:r>
            <a:endParaRPr b="0" lang="en-US" sz="1000" spc="-1" strike="noStrike">
              <a:latin typeface="Arial"/>
            </a:endParaRPr>
          </a:p>
        </p:txBody>
      </p:sp>
      <p:sp>
        <p:nvSpPr>
          <p:cNvPr id="189" name=""/>
          <p:cNvSpPr/>
          <p:nvPr/>
        </p:nvSpPr>
        <p:spPr>
          <a:xfrm>
            <a:off x="6660000" y="3060000"/>
            <a:ext cx="1618200" cy="17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000" spc="-1" strike="noStrike">
                <a:solidFill>
                  <a:srgbClr val="000000"/>
                </a:solidFill>
                <a:latin typeface="Arial"/>
                <a:ea typeface="DejaVu Sans"/>
              </a:rPr>
              <a:t>response.status_code</a:t>
            </a:r>
            <a:endParaRPr b="0" lang="en-US" sz="1000" spc="-1" strike="noStrike">
              <a:latin typeface="Arial"/>
            </a:endParaRPr>
          </a:p>
        </p:txBody>
      </p:sp>
      <p:sp>
        <p:nvSpPr>
          <p:cNvPr id="190" name=""/>
          <p:cNvSpPr/>
          <p:nvPr/>
        </p:nvSpPr>
        <p:spPr>
          <a:xfrm>
            <a:off x="6840000" y="3420000"/>
            <a:ext cx="2158200" cy="17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000" spc="-1" strike="noStrike">
                <a:solidFill>
                  <a:srgbClr val="000000"/>
                </a:solidFill>
                <a:latin typeface="Arial"/>
                <a:ea typeface="DejaVu Sans"/>
              </a:rPr>
              <a:t>from pandas import json_normalize</a:t>
            </a:r>
            <a:endParaRPr b="0" lang="en-US" sz="1000" spc="-1" strike="noStrike">
              <a:latin typeface="Arial"/>
            </a:endParaRPr>
          </a:p>
        </p:txBody>
      </p:sp>
      <p:sp>
        <p:nvSpPr>
          <p:cNvPr id="191" name=""/>
          <p:cNvSpPr/>
          <p:nvPr/>
        </p:nvSpPr>
        <p:spPr>
          <a:xfrm>
            <a:off x="6660000" y="3060000"/>
            <a:ext cx="1618200" cy="17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000" spc="-1" strike="noStrike">
                <a:solidFill>
                  <a:srgbClr val="000000"/>
                </a:solidFill>
                <a:latin typeface="Arial"/>
                <a:ea typeface="DejaVu Sans"/>
              </a:rPr>
              <a:t>response.status_code</a:t>
            </a:r>
            <a:endParaRPr b="0" lang="en-US" sz="1000" spc="-1" strike="noStrike">
              <a:latin typeface="Arial"/>
            </a:endParaRPr>
          </a:p>
        </p:txBody>
      </p:sp>
      <p:sp>
        <p:nvSpPr>
          <p:cNvPr id="192" name=""/>
          <p:cNvSpPr/>
          <p:nvPr/>
        </p:nvSpPr>
        <p:spPr>
          <a:xfrm>
            <a:off x="7020000" y="3780000"/>
            <a:ext cx="2518200" cy="17820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GB" sz="1000" spc="-1" strike="noStrike">
                <a:solidFill>
                  <a:srgbClr val="000000"/>
                </a:solidFill>
                <a:latin typeface="Arial"/>
                <a:ea typeface="DejaVu Sans"/>
              </a:rPr>
              <a:t>data=pd.json_normalize(response.json())</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670</TotalTime>
  <Application>LibreOffice/7.2.3.2$Linux_X86_64 LibreOffice_project/20$Build-2</Application>
  <AppVersion>15.0000</AppVersion>
  <Words>1336</Words>
  <Paragraphs>229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en-GB</dc:language>
  <cp:lastModifiedBy/>
  <dcterms:modified xsi:type="dcterms:W3CDTF">2021-12-16T10:37:20Z</dcterms:modified>
  <cp:revision>229</cp:revision>
  <dc:subject/>
  <dc:title>&lt;Title&gt;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